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69"/>
  </p:notesMasterIdLst>
  <p:sldIdLst>
    <p:sldId id="256" r:id="rId2"/>
    <p:sldId id="257" r:id="rId3"/>
    <p:sldId id="258" r:id="rId4"/>
    <p:sldId id="332" r:id="rId5"/>
    <p:sldId id="259" r:id="rId6"/>
    <p:sldId id="260" r:id="rId7"/>
    <p:sldId id="266" r:id="rId8"/>
    <p:sldId id="267" r:id="rId9"/>
    <p:sldId id="268" r:id="rId10"/>
    <p:sldId id="269" r:id="rId11"/>
    <p:sldId id="271" r:id="rId12"/>
    <p:sldId id="329" r:id="rId13"/>
    <p:sldId id="265" r:id="rId14"/>
    <p:sldId id="328" r:id="rId15"/>
    <p:sldId id="276" r:id="rId16"/>
    <p:sldId id="275" r:id="rId17"/>
    <p:sldId id="277" r:id="rId18"/>
    <p:sldId id="281" r:id="rId19"/>
    <p:sldId id="291" r:id="rId20"/>
    <p:sldId id="282" r:id="rId21"/>
    <p:sldId id="283" r:id="rId22"/>
    <p:sldId id="293" r:id="rId23"/>
    <p:sldId id="284" r:id="rId24"/>
    <p:sldId id="309" r:id="rId25"/>
    <p:sldId id="285" r:id="rId26"/>
    <p:sldId id="286" r:id="rId27"/>
    <p:sldId id="287" r:id="rId28"/>
    <p:sldId id="288" r:id="rId29"/>
    <p:sldId id="289" r:id="rId30"/>
    <p:sldId id="294" r:id="rId31"/>
    <p:sldId id="295" r:id="rId32"/>
    <p:sldId id="296" r:id="rId33"/>
    <p:sldId id="297" r:id="rId34"/>
    <p:sldId id="302" r:id="rId35"/>
    <p:sldId id="325" r:id="rId36"/>
    <p:sldId id="298" r:id="rId37"/>
    <p:sldId id="300" r:id="rId38"/>
    <p:sldId id="299" r:id="rId39"/>
    <p:sldId id="301" r:id="rId40"/>
    <p:sldId id="303" r:id="rId41"/>
    <p:sldId id="304" r:id="rId42"/>
    <p:sldId id="305" r:id="rId43"/>
    <p:sldId id="306" r:id="rId44"/>
    <p:sldId id="307" r:id="rId45"/>
    <p:sldId id="308" r:id="rId46"/>
    <p:sldId id="311" r:id="rId47"/>
    <p:sldId id="312" r:id="rId48"/>
    <p:sldId id="313" r:id="rId49"/>
    <p:sldId id="279" r:id="rId50"/>
    <p:sldId id="280" r:id="rId51"/>
    <p:sldId id="314" r:id="rId52"/>
    <p:sldId id="327" r:id="rId53"/>
    <p:sldId id="315" r:id="rId54"/>
    <p:sldId id="316" r:id="rId55"/>
    <p:sldId id="317" r:id="rId56"/>
    <p:sldId id="318" r:id="rId57"/>
    <p:sldId id="319" r:id="rId58"/>
    <p:sldId id="320" r:id="rId59"/>
    <p:sldId id="331" r:id="rId60"/>
    <p:sldId id="326" r:id="rId61"/>
    <p:sldId id="321" r:id="rId62"/>
    <p:sldId id="322" r:id="rId63"/>
    <p:sldId id="323" r:id="rId64"/>
    <p:sldId id="324" r:id="rId65"/>
    <p:sldId id="330" r:id="rId66"/>
    <p:sldId id="274" r:id="rId67"/>
    <p:sldId id="273" r:id="rId68"/>
  </p:sldIdLst>
  <p:sldSz cx="9144000" cy="5143500" type="screen16x9"/>
  <p:notesSz cx="6858000" cy="9144000"/>
  <p:embeddedFontLst>
    <p:embeddedFont>
      <p:font typeface="Roboto" panose="020B0604020202020204" charset="0"/>
      <p:regular r:id="rId70"/>
      <p:bold r:id="rId71"/>
      <p:italic r:id="rId72"/>
      <p:boldItalic r:id="rId7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BB71FB1B-83E1-4FBC-8A8E-E82DF67FEA98}">
  <a:tblStyle styleId="{BB71FB1B-83E1-4FBC-8A8E-E82DF67FEA98}" styleName="Table_0">
    <a:wholeTbl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2" d="100"/>
          <a:sy n="92" d="100"/>
        </p:scale>
        <p:origin x="75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4.fntdata"/><Relationship Id="rId78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3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1.fntdata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2305774278215221E-2"/>
          <c:y val="0.20654699803149607"/>
          <c:w val="0.91436089238845142"/>
          <c:h val="0.7049224901574803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pattFill prst="narHorz">
              <a:fgClr>
                <a:schemeClr val="accent1"/>
              </a:fgClr>
              <a:bgClr>
                <a:schemeClr val="accent1">
                  <a:lumMod val="20000"/>
                  <a:lumOff val="80000"/>
                </a:schemeClr>
              </a:bgClr>
            </a:pattFill>
            <a:ln>
              <a:noFill/>
            </a:ln>
            <a:effectLst>
              <a:innerShdw blurRad="114300">
                <a:schemeClr val="accent1"/>
              </a:innerShdw>
            </a:effectLst>
          </c:spPr>
          <c:invertIfNegative val="0"/>
          <c:cat>
            <c:strRef>
              <c:f>Sheet1!$A$2:$A$5</c:f>
              <c:strCache>
                <c:ptCount val="2"/>
                <c:pt idx="0">
                  <c:v>Sequential</c:v>
                </c:pt>
                <c:pt idx="1">
                  <c:v>Parallel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60</c:v>
                </c:pt>
                <c:pt idx="1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79F-4826-A743-CA965477A84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64"/>
        <c:overlap val="-22"/>
        <c:axId val="453071456"/>
        <c:axId val="453070144"/>
      </c:barChart>
      <c:catAx>
        <c:axId val="4530714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53070144"/>
        <c:crosses val="autoZero"/>
        <c:auto val="1"/>
        <c:lblAlgn val="ctr"/>
        <c:lblOffset val="100"/>
        <c:noMultiLvlLbl val="0"/>
      </c:catAx>
      <c:valAx>
        <c:axId val="45307014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5307145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3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9050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>
      <cs:styleClr val="auto"/>
    </cs:effectRef>
    <cs:fontRef idx="minor">
      <a:schemeClr val="dk1"/>
    </cs:fontRef>
    <cs:spPr>
      <a:pattFill prst="narHorz">
        <a:fgClr>
          <a:schemeClr val="phClr"/>
        </a:fgClr>
        <a:bgClr>
          <a:schemeClr val="phClr">
            <a:lumMod val="20000"/>
            <a:lumOff val="80000"/>
          </a:schemeClr>
        </a:bgClr>
      </a:pattFill>
      <a:effectLst>
        <a:innerShdw blurRad="114300">
          <a:schemeClr val="phClr"/>
        </a:inn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pattFill prst="narHorz">
        <a:fgClr>
          <a:schemeClr val="phClr"/>
        </a:fgClr>
        <a:bgClr>
          <a:schemeClr val="phClr">
            <a:lumMod val="20000"/>
            <a:lumOff val="80000"/>
          </a:schemeClr>
        </a:bgClr>
      </a:pattFill>
      <a:effectLst>
        <a:innerShdw blurRad="114300">
          <a:schemeClr val="phClr"/>
        </a:inn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>
        <a:solidFill>
          <a:schemeClr val="tx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2200" b="1" kern="1200" cap="all" spc="1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har char="●"/>
              <a:defRPr sz="1100"/>
            </a:lvl1pPr>
            <a:lvl2pPr lvl="1">
              <a:spcBef>
                <a:spcPts val="0"/>
              </a:spcBef>
              <a:buChar char="○"/>
              <a:defRPr sz="1100"/>
            </a:lvl2pPr>
            <a:lvl3pPr lvl="2">
              <a:spcBef>
                <a:spcPts val="0"/>
              </a:spcBef>
              <a:buChar char="■"/>
              <a:defRPr sz="1100"/>
            </a:lvl3pPr>
            <a:lvl4pPr lvl="3">
              <a:spcBef>
                <a:spcPts val="0"/>
              </a:spcBef>
              <a:buChar char="●"/>
              <a:defRPr sz="1100"/>
            </a:lvl4pPr>
            <a:lvl5pPr lvl="4">
              <a:spcBef>
                <a:spcPts val="0"/>
              </a:spcBef>
              <a:buChar char="○"/>
              <a:defRPr sz="1100"/>
            </a:lvl5pPr>
            <a:lvl6pPr lvl="5">
              <a:spcBef>
                <a:spcPts val="0"/>
              </a:spcBef>
              <a:buChar char="■"/>
              <a:defRPr sz="1100"/>
            </a:lvl6pPr>
            <a:lvl7pPr lvl="6">
              <a:spcBef>
                <a:spcPts val="0"/>
              </a:spcBef>
              <a:buChar char="●"/>
              <a:defRPr sz="1100"/>
            </a:lvl7pPr>
            <a:lvl8pPr lvl="7">
              <a:spcBef>
                <a:spcPts val="0"/>
              </a:spcBef>
              <a:buChar char="○"/>
              <a:defRPr sz="1100"/>
            </a:lvl8pPr>
            <a:lvl9pPr lvl="8">
              <a:spcBef>
                <a:spcPts val="0"/>
              </a:spcBef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34087504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25876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Shape 22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21332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Shape 1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38237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Shape 2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874446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Shape 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52901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002306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633077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35035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Shape 2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55278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29235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Shape 2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48044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Shape 2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7556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" name="Shape 11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name="adj" fmla="val 16667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SzPct val="100000"/>
              <a:defRPr sz="4800"/>
            </a:lvl1pPr>
            <a:lvl2pPr lvl="1" rtl="0">
              <a:spcBef>
                <a:spcPts val="0"/>
              </a:spcBef>
              <a:buSzPct val="100000"/>
              <a:defRPr sz="4800"/>
            </a:lvl2pPr>
            <a:lvl3pPr lvl="2" rtl="0">
              <a:spcBef>
                <a:spcPts val="0"/>
              </a:spcBef>
              <a:buSzPct val="100000"/>
              <a:defRPr sz="4800"/>
            </a:lvl3pPr>
            <a:lvl4pPr lvl="3" rtl="0">
              <a:spcBef>
                <a:spcPts val="0"/>
              </a:spcBef>
              <a:buSzPct val="100000"/>
              <a:defRPr sz="4800"/>
            </a:lvl4pPr>
            <a:lvl5pPr lvl="4" rtl="0">
              <a:spcBef>
                <a:spcPts val="0"/>
              </a:spcBef>
              <a:buSzPct val="100000"/>
              <a:defRPr sz="4800"/>
            </a:lvl5pPr>
            <a:lvl6pPr lvl="5" rtl="0">
              <a:spcBef>
                <a:spcPts val="0"/>
              </a:spcBef>
              <a:buSzPct val="100000"/>
              <a:defRPr sz="4800"/>
            </a:lvl6pPr>
            <a:lvl7pPr lvl="6" rtl="0">
              <a:spcBef>
                <a:spcPts val="0"/>
              </a:spcBef>
              <a:buSzPct val="100000"/>
              <a:defRPr sz="4800"/>
            </a:lvl7pPr>
            <a:lvl8pPr lvl="7" rtl="0">
              <a:spcBef>
                <a:spcPts val="0"/>
              </a:spcBef>
              <a:buSzPct val="100000"/>
              <a:defRPr sz="4800"/>
            </a:lvl8pPr>
            <a:lvl9pPr lvl="8" rtl="0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subTitle" idx="1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bg>
      <p:bgPr>
        <a:solidFill>
          <a:schemeClr val="accent4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>
            <a:spLocks noGrp="1"/>
          </p:cNvSpPr>
          <p:nvPr>
            <p:ph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body" idx="1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buChar char="●"/>
              <a:defRPr/>
            </a:lvl1pPr>
            <a:lvl2pPr lvl="1" algn="ctr" rtl="0">
              <a:spcBef>
                <a:spcPts val="0"/>
              </a:spcBef>
              <a:buChar char="○"/>
              <a:defRPr/>
            </a:lvl2pPr>
            <a:lvl3pPr lvl="2" algn="ctr" rtl="0">
              <a:spcBef>
                <a:spcPts val="0"/>
              </a:spcBef>
              <a:buChar char="■"/>
              <a:defRPr/>
            </a:lvl3pPr>
            <a:lvl4pPr lvl="3" algn="ctr" rtl="0">
              <a:spcBef>
                <a:spcPts val="0"/>
              </a:spcBef>
              <a:buChar char="●"/>
              <a:defRPr/>
            </a:lvl4pPr>
            <a:lvl5pPr lvl="4" algn="ctr" rtl="0">
              <a:spcBef>
                <a:spcPts val="0"/>
              </a:spcBef>
              <a:buChar char="○"/>
              <a:defRPr/>
            </a:lvl5pPr>
            <a:lvl6pPr lvl="5" algn="ctr" rtl="0">
              <a:spcBef>
                <a:spcPts val="0"/>
              </a:spcBef>
              <a:buChar char="■"/>
              <a:defRPr/>
            </a:lvl6pPr>
            <a:lvl7pPr lvl="6" algn="ctr" rtl="0">
              <a:spcBef>
                <a:spcPts val="0"/>
              </a:spcBef>
              <a:buChar char="●"/>
              <a:defRPr/>
            </a:lvl7pPr>
            <a:lvl8pPr lvl="7" algn="ctr" rtl="0">
              <a:spcBef>
                <a:spcPts val="0"/>
              </a:spcBef>
              <a:buChar char="○"/>
              <a:defRPr/>
            </a:lvl8pPr>
            <a:lvl9pPr lvl="8" algn="ctr" rtl="0">
              <a:spcBef>
                <a:spcPts val="0"/>
              </a:spcBef>
              <a:buChar char="■"/>
              <a:defRPr/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bg>
      <p:bgPr>
        <a:solidFill>
          <a:schemeClr val="accent4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SzPct val="100000"/>
              <a:defRPr sz="4200"/>
            </a:lvl1pPr>
            <a:lvl2pPr lvl="1" rtl="0">
              <a:spcBef>
                <a:spcPts val="0"/>
              </a:spcBef>
              <a:buSzPct val="100000"/>
              <a:defRPr sz="4200"/>
            </a:lvl2pPr>
            <a:lvl3pPr lvl="2" rtl="0">
              <a:spcBef>
                <a:spcPts val="0"/>
              </a:spcBef>
              <a:buSzPct val="100000"/>
              <a:defRPr sz="4200"/>
            </a:lvl3pPr>
            <a:lvl4pPr lvl="3" rtl="0">
              <a:spcBef>
                <a:spcPts val="0"/>
              </a:spcBef>
              <a:buSzPct val="100000"/>
              <a:defRPr sz="4200"/>
            </a:lvl4pPr>
            <a:lvl5pPr lvl="4" rtl="0">
              <a:spcBef>
                <a:spcPts val="0"/>
              </a:spcBef>
              <a:buSzPct val="100000"/>
              <a:defRPr sz="4200"/>
            </a:lvl5pPr>
            <a:lvl6pPr lvl="5" rtl="0">
              <a:spcBef>
                <a:spcPts val="0"/>
              </a:spcBef>
              <a:buSzPct val="100000"/>
              <a:defRPr sz="4200"/>
            </a:lvl6pPr>
            <a:lvl7pPr lvl="6" rtl="0">
              <a:spcBef>
                <a:spcPts val="0"/>
              </a:spcBef>
              <a:buSzPct val="100000"/>
              <a:defRPr sz="4200"/>
            </a:lvl7pPr>
            <a:lvl8pPr lvl="7" rtl="0">
              <a:spcBef>
                <a:spcPts val="0"/>
              </a:spcBef>
              <a:buSzPct val="100000"/>
              <a:defRPr sz="4200"/>
            </a:lvl8pPr>
            <a:lvl9pPr lvl="8" rtl="0">
              <a:spcBef>
                <a:spcPts val="0"/>
              </a:spcBef>
              <a:buSzPct val="100000"/>
              <a:defRPr sz="4200"/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 lang="en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" name="Shape 20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har char="●"/>
              <a:defRPr/>
            </a:lvl1pPr>
            <a:lvl2pPr lvl="1" rtl="0">
              <a:spcBef>
                <a:spcPts val="0"/>
              </a:spcBef>
              <a:buChar char="○"/>
              <a:defRPr/>
            </a:lvl2pPr>
            <a:lvl3pPr lvl="2" rtl="0">
              <a:spcBef>
                <a:spcPts val="0"/>
              </a:spcBef>
              <a:buChar char="■"/>
              <a:defRPr/>
            </a:lvl3pPr>
            <a:lvl4pPr lvl="3" rtl="0">
              <a:spcBef>
                <a:spcPts val="0"/>
              </a:spcBef>
              <a:buChar char="●"/>
              <a:defRPr/>
            </a:lvl4pPr>
            <a:lvl5pPr lvl="4" rtl="0">
              <a:spcBef>
                <a:spcPts val="0"/>
              </a:spcBef>
              <a:buChar char="○"/>
              <a:defRPr/>
            </a:lvl5pPr>
            <a:lvl6pPr lvl="5" rtl="0">
              <a:spcBef>
                <a:spcPts val="0"/>
              </a:spcBef>
              <a:buChar char="■"/>
              <a:defRPr/>
            </a:lvl6pPr>
            <a:lvl7pPr lvl="6" rtl="0">
              <a:spcBef>
                <a:spcPts val="0"/>
              </a:spcBef>
              <a:buChar char="●"/>
              <a:defRPr/>
            </a:lvl7pPr>
            <a:lvl8pPr lvl="7" rtl="0">
              <a:spcBef>
                <a:spcPts val="0"/>
              </a:spcBef>
              <a:buChar char="○"/>
              <a:defRPr/>
            </a:lvl8pPr>
            <a:lvl9pPr lvl="8" rtl="0">
              <a:spcBef>
                <a:spcPts val="0"/>
              </a:spcBef>
              <a:buChar char="■"/>
              <a:defRPr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6" name="Shape 26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1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buChar char="●"/>
              <a:defRPr sz="1400"/>
            </a:lvl1pPr>
            <a:lvl2pPr lvl="1" rtl="0">
              <a:spcBef>
                <a:spcPts val="0"/>
              </a:spcBef>
              <a:buSzPct val="100000"/>
              <a:buChar char="○"/>
              <a:defRPr sz="1200"/>
            </a:lvl2pPr>
            <a:lvl3pPr lvl="2" rtl="0">
              <a:spcBef>
                <a:spcPts val="0"/>
              </a:spcBef>
              <a:buSzPct val="100000"/>
              <a:buChar char="■"/>
              <a:defRPr sz="1200"/>
            </a:lvl3pPr>
            <a:lvl4pPr lvl="3" rtl="0">
              <a:spcBef>
                <a:spcPts val="0"/>
              </a:spcBef>
              <a:buSzPct val="100000"/>
              <a:buChar char="●"/>
              <a:defRPr sz="1200"/>
            </a:lvl4pPr>
            <a:lvl5pPr lvl="4" rtl="0">
              <a:spcBef>
                <a:spcPts val="0"/>
              </a:spcBef>
              <a:buSzPct val="100000"/>
              <a:buChar char="○"/>
              <a:defRPr sz="1200"/>
            </a:lvl5pPr>
            <a:lvl6pPr lvl="5" rtl="0">
              <a:spcBef>
                <a:spcPts val="0"/>
              </a:spcBef>
              <a:buSzPct val="100000"/>
              <a:buChar char="■"/>
              <a:defRPr sz="1200"/>
            </a:lvl6pPr>
            <a:lvl7pPr lvl="6" rtl="0">
              <a:spcBef>
                <a:spcPts val="0"/>
              </a:spcBef>
              <a:buSzPct val="100000"/>
              <a:buChar char="●"/>
              <a:defRPr sz="1200"/>
            </a:lvl7pPr>
            <a:lvl8pPr lvl="7" rtl="0">
              <a:spcBef>
                <a:spcPts val="0"/>
              </a:spcBef>
              <a:buSzPct val="100000"/>
              <a:buChar char="○"/>
              <a:defRPr sz="1200"/>
            </a:lvl8pPr>
            <a:lvl9pPr lvl="8" rtl="0">
              <a:spcBef>
                <a:spcPts val="0"/>
              </a:spcBef>
              <a:buSzPct val="1000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body" idx="2"/>
          </p:nvPr>
        </p:nvSpPr>
        <p:spPr>
          <a:xfrm>
            <a:off x="4694250" y="1919075"/>
            <a:ext cx="3999900" cy="27101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buChar char="●"/>
              <a:defRPr sz="1400"/>
            </a:lvl1pPr>
            <a:lvl2pPr lvl="1" rtl="0">
              <a:spcBef>
                <a:spcPts val="0"/>
              </a:spcBef>
              <a:buSzPct val="100000"/>
              <a:buChar char="○"/>
              <a:defRPr sz="1200"/>
            </a:lvl2pPr>
            <a:lvl3pPr lvl="2" rtl="0">
              <a:spcBef>
                <a:spcPts val="0"/>
              </a:spcBef>
              <a:buSzPct val="100000"/>
              <a:buChar char="■"/>
              <a:defRPr sz="1200"/>
            </a:lvl3pPr>
            <a:lvl4pPr lvl="3" rtl="0">
              <a:spcBef>
                <a:spcPts val="0"/>
              </a:spcBef>
              <a:buSzPct val="100000"/>
              <a:buChar char="●"/>
              <a:defRPr sz="1200"/>
            </a:lvl4pPr>
            <a:lvl5pPr lvl="4" rtl="0">
              <a:spcBef>
                <a:spcPts val="0"/>
              </a:spcBef>
              <a:buSzPct val="100000"/>
              <a:buChar char="○"/>
              <a:defRPr sz="1200"/>
            </a:lvl5pPr>
            <a:lvl6pPr lvl="5" rtl="0">
              <a:spcBef>
                <a:spcPts val="0"/>
              </a:spcBef>
              <a:buSzPct val="100000"/>
              <a:buChar char="■"/>
              <a:defRPr sz="1200"/>
            </a:lvl6pPr>
            <a:lvl7pPr lvl="6" rtl="0">
              <a:spcBef>
                <a:spcPts val="0"/>
              </a:spcBef>
              <a:buSzPct val="100000"/>
              <a:buChar char="●"/>
              <a:defRPr sz="1200"/>
            </a:lvl7pPr>
            <a:lvl8pPr lvl="7" rtl="0">
              <a:spcBef>
                <a:spcPts val="0"/>
              </a:spcBef>
              <a:buSzPct val="100000"/>
              <a:buChar char="○"/>
              <a:defRPr sz="1200"/>
            </a:lvl8pPr>
            <a:lvl9pPr lvl="8" rtl="0">
              <a:spcBef>
                <a:spcPts val="0"/>
              </a:spcBef>
              <a:buSzPct val="100000"/>
              <a:buChar char="■"/>
              <a:defRPr sz="12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/>
          <p:nvPr/>
        </p:nvSpPr>
        <p:spPr>
          <a:xfrm rot="10800000" flipH="1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3" name="Shape 33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SzPct val="100000"/>
              <a:defRPr sz="1800"/>
            </a:lvl1pPr>
            <a:lvl2pPr lvl="1" rtl="0">
              <a:spcBef>
                <a:spcPts val="0"/>
              </a:spcBef>
              <a:buSzPct val="100000"/>
              <a:defRPr sz="1800"/>
            </a:lvl2pPr>
            <a:lvl3pPr lvl="2" rtl="0">
              <a:spcBef>
                <a:spcPts val="0"/>
              </a:spcBef>
              <a:buSzPct val="100000"/>
              <a:defRPr sz="1800"/>
            </a:lvl3pPr>
            <a:lvl4pPr lvl="3" rtl="0">
              <a:spcBef>
                <a:spcPts val="0"/>
              </a:spcBef>
              <a:buSzPct val="100000"/>
              <a:defRPr sz="1800"/>
            </a:lvl4pPr>
            <a:lvl5pPr lvl="4" rtl="0">
              <a:spcBef>
                <a:spcPts val="0"/>
              </a:spcBef>
              <a:buSzPct val="100000"/>
              <a:defRPr sz="1800"/>
            </a:lvl5pPr>
            <a:lvl6pPr lvl="5" rtl="0">
              <a:spcBef>
                <a:spcPts val="0"/>
              </a:spcBef>
              <a:buSzPct val="100000"/>
              <a:defRPr sz="1800"/>
            </a:lvl6pPr>
            <a:lvl7pPr lvl="6" rtl="0">
              <a:spcBef>
                <a:spcPts val="0"/>
              </a:spcBef>
              <a:buSzPct val="100000"/>
              <a:defRPr sz="1800"/>
            </a:lvl7pPr>
            <a:lvl8pPr lvl="7" rtl="0">
              <a:spcBef>
                <a:spcPts val="0"/>
              </a:spcBef>
              <a:buSzPct val="100000"/>
              <a:defRPr sz="1800"/>
            </a:lvl8pPr>
            <a:lvl9pPr lvl="8" rtl="0">
              <a:spcBef>
                <a:spcPts val="0"/>
              </a:spcBef>
              <a:buSzPct val="100000"/>
              <a:defRPr sz="1800"/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/>
          <p:nvPr/>
        </p:nvSpPr>
        <p:spPr>
          <a:xfrm rot="10800000" flipH="1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8" name="Shape 38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title"/>
          </p:nvPr>
        </p:nvSpPr>
        <p:spPr>
          <a:xfrm>
            <a:off x="226077" y="357800"/>
            <a:ext cx="2808000" cy="9534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SzPct val="100000"/>
              <a:defRPr sz="2400"/>
            </a:lvl1pPr>
            <a:lvl2pPr lvl="1" rtl="0">
              <a:spcBef>
                <a:spcPts val="0"/>
              </a:spcBef>
              <a:buSzPct val="100000"/>
              <a:defRPr sz="2400"/>
            </a:lvl2pPr>
            <a:lvl3pPr lvl="2" rtl="0">
              <a:spcBef>
                <a:spcPts val="0"/>
              </a:spcBef>
              <a:buSzPct val="100000"/>
              <a:defRPr sz="2400"/>
            </a:lvl3pPr>
            <a:lvl4pPr lvl="3" rtl="0">
              <a:spcBef>
                <a:spcPts val="0"/>
              </a:spcBef>
              <a:buSzPct val="100000"/>
              <a:defRPr sz="2400"/>
            </a:lvl4pPr>
            <a:lvl5pPr lvl="4" rtl="0">
              <a:spcBef>
                <a:spcPts val="0"/>
              </a:spcBef>
              <a:buSzPct val="100000"/>
              <a:defRPr sz="2400"/>
            </a:lvl5pPr>
            <a:lvl6pPr lvl="5" rtl="0">
              <a:spcBef>
                <a:spcPts val="0"/>
              </a:spcBef>
              <a:buSzPct val="100000"/>
              <a:defRPr sz="2400"/>
            </a:lvl6pPr>
            <a:lvl7pPr lvl="6" rtl="0">
              <a:spcBef>
                <a:spcPts val="0"/>
              </a:spcBef>
              <a:buSzPct val="100000"/>
              <a:defRPr sz="2400"/>
            </a:lvl7pPr>
            <a:lvl8pPr lvl="7" rtl="0">
              <a:spcBef>
                <a:spcPts val="0"/>
              </a:spcBef>
              <a:buSzPct val="100000"/>
              <a:defRPr sz="2400"/>
            </a:lvl8pPr>
            <a:lvl9pPr lvl="8" rtl="0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body" idx="1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chemeClr val="lt1"/>
              </a:buClr>
              <a:buSzPct val="100000"/>
              <a:buChar char="●"/>
              <a:defRPr sz="1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buSzPct val="100000"/>
              <a:buChar char="○"/>
              <a:defRPr sz="1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buSzPct val="100000"/>
              <a:buChar char="■"/>
              <a:defRPr sz="1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buSzPct val="100000"/>
              <a:buChar char="●"/>
              <a:defRPr sz="1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buSzPct val="100000"/>
              <a:buChar char="○"/>
              <a:defRPr sz="1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buSzPct val="100000"/>
              <a:buChar char="■"/>
              <a:defRPr sz="1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buSzPct val="100000"/>
              <a:buChar char="●"/>
              <a:defRPr sz="1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buSzPct val="100000"/>
              <a:buChar char="○"/>
              <a:defRPr sz="1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buSzPct val="100000"/>
              <a:buChar char="■"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SzPct val="100000"/>
              <a:defRPr sz="6000"/>
            </a:lvl1pPr>
            <a:lvl2pPr lvl="1" rtl="0">
              <a:spcBef>
                <a:spcPts val="0"/>
              </a:spcBef>
              <a:buSzPct val="100000"/>
              <a:defRPr sz="6000"/>
            </a:lvl2pPr>
            <a:lvl3pPr lvl="2" rtl="0">
              <a:spcBef>
                <a:spcPts val="0"/>
              </a:spcBef>
              <a:buSzPct val="100000"/>
              <a:defRPr sz="6000"/>
            </a:lvl3pPr>
            <a:lvl4pPr lvl="3" rtl="0">
              <a:spcBef>
                <a:spcPts val="0"/>
              </a:spcBef>
              <a:buSzPct val="100000"/>
              <a:defRPr sz="6000"/>
            </a:lvl4pPr>
            <a:lvl5pPr lvl="4" rtl="0">
              <a:spcBef>
                <a:spcPts val="0"/>
              </a:spcBef>
              <a:buSzPct val="100000"/>
              <a:defRPr sz="6000"/>
            </a:lvl5pPr>
            <a:lvl6pPr lvl="5" rtl="0">
              <a:spcBef>
                <a:spcPts val="0"/>
              </a:spcBef>
              <a:buSzPct val="100000"/>
              <a:defRPr sz="6000"/>
            </a:lvl6pPr>
            <a:lvl7pPr lvl="6" rtl="0">
              <a:spcBef>
                <a:spcPts val="0"/>
              </a:spcBef>
              <a:buSzPct val="100000"/>
              <a:defRPr sz="6000"/>
            </a:lvl7pPr>
            <a:lvl8pPr lvl="7" rtl="0">
              <a:spcBef>
                <a:spcPts val="0"/>
              </a:spcBef>
              <a:buSzPct val="100000"/>
              <a:defRPr sz="6000"/>
            </a:lvl8pPr>
            <a:lvl9pPr lvl="8" rtl="0">
              <a:spcBef>
                <a:spcPts val="0"/>
              </a:spcBef>
              <a:buSzPct val="100000"/>
              <a:defRPr sz="6000"/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 lang="en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7" name="Shape 47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subTitle" idx="1"/>
          </p:nvPr>
        </p:nvSpPr>
        <p:spPr>
          <a:xfrm>
            <a:off x="265500" y="2779466"/>
            <a:ext cx="4045200" cy="12350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Clr>
                <a:schemeClr val="lt1"/>
              </a:buClr>
              <a:buChar char="●"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buChar char="○"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buChar char="■"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buChar char="●"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buChar char="○"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buChar char="■"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buChar char="●"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buChar char="○"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 lang="en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/>
          <p:nvPr/>
        </p:nvSpPr>
        <p:spPr>
          <a:xfrm rot="10800000" flipH="1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4" name="Shape 54"/>
          <p:cNvSpPr/>
          <p:nvPr/>
        </p:nvSpPr>
        <p:spPr>
          <a:xfrm rot="10800000" flipH="1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body" idx="1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Char char="●"/>
              <a:defRPr sz="1200">
                <a:solidFill>
                  <a:schemeClr val="lt1"/>
                </a:solidFill>
              </a:defRPr>
            </a:lvl1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 lang="en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lang="en" sz="10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JP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query1.finance.yahoo.com/v7/finance/download/%5eDJI?period1=1499199616&amp;period2=1501878016&amp;interval=1d&amp;events=history&amp;crumb=SZ8tID4Uny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6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hyperlink" Target="https://youtu.be/LETQ6bjLGhQ" TargetMode="External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>
            <a:spLocks noGrp="1"/>
          </p:cNvSpPr>
          <p:nvPr>
            <p:ph type="ctrTitle"/>
          </p:nvPr>
        </p:nvSpPr>
        <p:spPr>
          <a:xfrm>
            <a:off x="390525" y="1147150"/>
            <a:ext cx="8222100" cy="16056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dirty="0"/>
              <a:t>Machine Learning on Stock Market Data</a:t>
            </a:r>
          </a:p>
        </p:txBody>
      </p:sp>
      <p:sp>
        <p:nvSpPr>
          <p:cNvPr id="68" name="Shape 68"/>
          <p:cNvSpPr txBox="1">
            <a:spLocks noGrp="1"/>
          </p:cNvSpPr>
          <p:nvPr>
            <p:ph type="subTitle" idx="1"/>
          </p:nvPr>
        </p:nvSpPr>
        <p:spPr>
          <a:xfrm>
            <a:off x="390525" y="2789110"/>
            <a:ext cx="8222100" cy="16055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en" b="1"/>
              <a:t>Team Members:</a:t>
            </a:r>
          </a:p>
          <a:p>
            <a:pPr lvl="0" algn="r" rtl="0">
              <a:spcBef>
                <a:spcPts val="0"/>
              </a:spcBef>
              <a:buNone/>
            </a:pPr>
            <a:r>
              <a:rPr lang="en"/>
              <a:t>Khushbu Parekh</a:t>
            </a:r>
          </a:p>
          <a:p>
            <a:pPr lvl="0" algn="r">
              <a:spcBef>
                <a:spcPts val="0"/>
              </a:spcBef>
              <a:buNone/>
            </a:pPr>
            <a:r>
              <a:rPr lang="en"/>
              <a:t>Tapadyuti Maiti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0451047-E790-4057-8BB7-C3584FF745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72473"/>
            <a:ext cx="9144000" cy="4198554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3EBCEA4-7F67-4D4B-A864-12782948B5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40206"/>
            <a:ext cx="9144000" cy="3663088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C46FF5-41D7-47E9-B360-5D8B9A1130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image27.png">
            <a:extLst>
              <a:ext uri="{FF2B5EF4-FFF2-40B4-BE49-F238E27FC236}">
                <a16:creationId xmlns:a16="http://schemas.microsoft.com/office/drawing/2014/main" id="{31E8F1B2-035F-4EA0-A6CE-D20C22F3C777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374073" y="488250"/>
            <a:ext cx="8073736" cy="3834368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19460774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Shape 184" descr="Overhead shot of young people sitting on a boardwalk"/>
          <p:cNvPicPr preferRelativeResize="0"/>
          <p:nvPr/>
        </p:nvPicPr>
        <p:blipFill rotWithShape="1">
          <a:blip r:embed="rId3">
            <a:alphaModFix/>
          </a:blip>
          <a:srcRect t="8630" r="1254" b="8063"/>
          <a:stretch/>
        </p:blipFill>
        <p:spPr>
          <a:xfrm>
            <a:off x="-127050" y="0"/>
            <a:ext cx="917467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Shape 185"/>
          <p:cNvSpPr/>
          <p:nvPr/>
        </p:nvSpPr>
        <p:spPr>
          <a:xfrm>
            <a:off x="3824612" y="1325025"/>
            <a:ext cx="1433400" cy="433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chemeClr val="lt1"/>
                </a:solidFill>
              </a:rPr>
              <a:t>Data Ingestion</a:t>
            </a:r>
            <a:r>
              <a:rPr lang="en"/>
              <a:t> </a:t>
            </a:r>
          </a:p>
        </p:txBody>
      </p:sp>
      <p:sp>
        <p:nvSpPr>
          <p:cNvPr id="186" name="Shape 186"/>
          <p:cNvSpPr/>
          <p:nvPr/>
        </p:nvSpPr>
        <p:spPr>
          <a:xfrm>
            <a:off x="3824612" y="2164000"/>
            <a:ext cx="1433400" cy="433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chemeClr val="lt1"/>
                </a:solidFill>
              </a:rPr>
              <a:t>Data Wrangling </a:t>
            </a:r>
          </a:p>
        </p:txBody>
      </p:sp>
      <p:sp>
        <p:nvSpPr>
          <p:cNvPr id="187" name="Shape 187"/>
          <p:cNvSpPr/>
          <p:nvPr/>
        </p:nvSpPr>
        <p:spPr>
          <a:xfrm>
            <a:off x="3758012" y="3002975"/>
            <a:ext cx="1625400" cy="433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lt1"/>
                </a:solidFill>
              </a:rPr>
              <a:t>Clean Data on S3 </a:t>
            </a:r>
          </a:p>
        </p:txBody>
      </p:sp>
      <p:sp>
        <p:nvSpPr>
          <p:cNvPr id="188" name="Shape 188"/>
          <p:cNvSpPr/>
          <p:nvPr/>
        </p:nvSpPr>
        <p:spPr>
          <a:xfrm>
            <a:off x="3434912" y="3841950"/>
            <a:ext cx="2404800" cy="433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lt1"/>
                </a:solidFill>
              </a:rPr>
              <a:t>   Modelling the data - ML </a:t>
            </a:r>
          </a:p>
        </p:txBody>
      </p:sp>
      <p:sp>
        <p:nvSpPr>
          <p:cNvPr id="189" name="Shape 189"/>
          <p:cNvSpPr/>
          <p:nvPr/>
        </p:nvSpPr>
        <p:spPr>
          <a:xfrm>
            <a:off x="3434912" y="4548500"/>
            <a:ext cx="2404800" cy="433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chemeClr val="lt1"/>
                </a:solidFill>
              </a:rPr>
              <a:t>Web App using Rest API </a:t>
            </a:r>
          </a:p>
        </p:txBody>
      </p:sp>
      <p:cxnSp>
        <p:nvCxnSpPr>
          <p:cNvPr id="192" name="Shape 192"/>
          <p:cNvCxnSpPr/>
          <p:nvPr/>
        </p:nvCxnSpPr>
        <p:spPr>
          <a:xfrm>
            <a:off x="3162413" y="1600132"/>
            <a:ext cx="633000" cy="24300"/>
          </a:xfrm>
          <a:prstGeom prst="straightConnector1">
            <a:avLst/>
          </a:prstGeom>
          <a:noFill/>
          <a:ln w="9525" cap="flat" cmpd="sng">
            <a:solidFill>
              <a:srgbClr val="FFFF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93" name="Shape 193"/>
          <p:cNvCxnSpPr>
            <a:cxnSpLocks/>
            <a:endCxn id="185" idx="3"/>
          </p:cNvCxnSpPr>
          <p:nvPr/>
        </p:nvCxnSpPr>
        <p:spPr>
          <a:xfrm rot="10800000">
            <a:off x="5258112" y="1541925"/>
            <a:ext cx="741900" cy="0"/>
          </a:xfrm>
          <a:prstGeom prst="straightConnector1">
            <a:avLst/>
          </a:prstGeom>
          <a:noFill/>
          <a:ln w="9525" cap="flat" cmpd="sng">
            <a:solidFill>
              <a:srgbClr val="FFFF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94" name="Shape 194"/>
          <p:cNvCxnSpPr>
            <a:stCxn id="185" idx="2"/>
            <a:endCxn id="186" idx="0"/>
          </p:cNvCxnSpPr>
          <p:nvPr/>
        </p:nvCxnSpPr>
        <p:spPr>
          <a:xfrm>
            <a:off x="4541312" y="1758825"/>
            <a:ext cx="0" cy="405300"/>
          </a:xfrm>
          <a:prstGeom prst="straightConnector1">
            <a:avLst/>
          </a:prstGeom>
          <a:noFill/>
          <a:ln w="9525" cap="flat" cmpd="sng">
            <a:solidFill>
              <a:srgbClr val="FFFF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95" name="Shape 195"/>
          <p:cNvCxnSpPr>
            <a:stCxn id="186" idx="2"/>
            <a:endCxn id="187" idx="0"/>
          </p:cNvCxnSpPr>
          <p:nvPr/>
        </p:nvCxnSpPr>
        <p:spPr>
          <a:xfrm>
            <a:off x="4541312" y="2597800"/>
            <a:ext cx="29400" cy="405300"/>
          </a:xfrm>
          <a:prstGeom prst="straightConnector1">
            <a:avLst/>
          </a:prstGeom>
          <a:noFill/>
          <a:ln w="9525" cap="flat" cmpd="sng">
            <a:solidFill>
              <a:srgbClr val="FFFF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96" name="Shape 196"/>
          <p:cNvCxnSpPr/>
          <p:nvPr/>
        </p:nvCxnSpPr>
        <p:spPr>
          <a:xfrm>
            <a:off x="4557300" y="2629725"/>
            <a:ext cx="29400" cy="405300"/>
          </a:xfrm>
          <a:prstGeom prst="straightConnector1">
            <a:avLst/>
          </a:prstGeom>
          <a:noFill/>
          <a:ln w="9525" cap="flat" cmpd="sng">
            <a:solidFill>
              <a:srgbClr val="FFFF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97" name="Shape 197"/>
          <p:cNvSpPr txBox="1"/>
          <p:nvPr/>
        </p:nvSpPr>
        <p:spPr>
          <a:xfrm>
            <a:off x="2571137" y="232910"/>
            <a:ext cx="3818400" cy="52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000" dirty="0">
                <a:solidFill>
                  <a:schemeClr val="lt1"/>
                </a:solidFill>
              </a:rPr>
              <a:t>System Architecture</a:t>
            </a:r>
          </a:p>
        </p:txBody>
      </p:sp>
      <p:cxnSp>
        <p:nvCxnSpPr>
          <p:cNvPr id="198" name="Shape 198"/>
          <p:cNvCxnSpPr>
            <a:stCxn id="188" idx="2"/>
            <a:endCxn id="189" idx="0"/>
          </p:cNvCxnSpPr>
          <p:nvPr/>
        </p:nvCxnSpPr>
        <p:spPr>
          <a:xfrm>
            <a:off x="4637312" y="4275750"/>
            <a:ext cx="0" cy="272750"/>
          </a:xfrm>
          <a:prstGeom prst="straightConnector1">
            <a:avLst/>
          </a:prstGeom>
          <a:noFill/>
          <a:ln w="9525" cap="flat" cmpd="sng">
            <a:solidFill>
              <a:srgbClr val="FFFF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99" name="Shape 199"/>
          <p:cNvCxnSpPr/>
          <p:nvPr/>
        </p:nvCxnSpPr>
        <p:spPr>
          <a:xfrm>
            <a:off x="4571987" y="3370500"/>
            <a:ext cx="0" cy="405300"/>
          </a:xfrm>
          <a:prstGeom prst="straightConnector1">
            <a:avLst/>
          </a:prstGeom>
          <a:noFill/>
          <a:ln w="9525" cap="flat" cmpd="sng">
            <a:solidFill>
              <a:srgbClr val="FFFF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2" name="Rectangle 1"/>
          <p:cNvSpPr/>
          <p:nvPr/>
        </p:nvSpPr>
        <p:spPr>
          <a:xfrm>
            <a:off x="1793631" y="815926"/>
            <a:ext cx="5718517" cy="284870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2"/>
          <p:cNvSpPr txBox="1"/>
          <p:nvPr/>
        </p:nvSpPr>
        <p:spPr>
          <a:xfrm>
            <a:off x="1793631" y="834231"/>
            <a:ext cx="11778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5" name="Picture 4" descr="A close up of a map&#10;&#10;Description generated with high confidence">
            <a:extLst>
              <a:ext uri="{FF2B5EF4-FFF2-40B4-BE49-F238E27FC236}">
                <a16:creationId xmlns:a16="http://schemas.microsoft.com/office/drawing/2014/main" id="{C73228A4-D08F-4982-85F9-38445F3C46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4355" y="0"/>
            <a:ext cx="439171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12D9822-9BAF-4183-8830-7F87A3B32F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130" y="518246"/>
            <a:ext cx="6877333" cy="4271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7642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12165-75F7-4383-B797-127BF21B1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250" y="488250"/>
            <a:ext cx="8310850" cy="4090800"/>
          </a:xfrm>
        </p:spPr>
        <p:txBody>
          <a:bodyPr/>
          <a:lstStyle/>
          <a:p>
            <a:r>
              <a:rPr lang="en-US" sz="2000" dirty="0"/>
              <a:t>Dow 30 </a:t>
            </a:r>
            <a:br>
              <a:rPr lang="en-US" sz="2000" dirty="0"/>
            </a:br>
            <a:r>
              <a:rPr lang="en-US" sz="2000" b="1" dirty="0"/>
              <a:t>Data Import from all the major Market Indicators around the World</a:t>
            </a:r>
            <a:br>
              <a:rPr lang="en-US" sz="2000" b="1" dirty="0"/>
            </a:br>
            <a:r>
              <a:rPr lang="en-US" sz="2000" dirty="0"/>
              <a:t>NASDAQ Composite (^IXIC Yahoo Finance) - USA</a:t>
            </a:r>
            <a:br>
              <a:rPr lang="en-US" sz="2000" dirty="0"/>
            </a:br>
            <a:r>
              <a:rPr lang="en-US" sz="2000" dirty="0"/>
              <a:t>Dow Jones Industrial Average (^DJI Yahoo Finance) -USA</a:t>
            </a:r>
            <a:br>
              <a:rPr lang="en-US" sz="2000" dirty="0"/>
            </a:br>
            <a:r>
              <a:rPr lang="en-US" sz="2000" dirty="0"/>
              <a:t>Frankfurt DAX (^GDAXI Yahoo Finance) - Germany</a:t>
            </a:r>
            <a:br>
              <a:rPr lang="en-US" sz="2000" dirty="0"/>
            </a:br>
            <a:r>
              <a:rPr lang="en-US" sz="2000" dirty="0"/>
              <a:t>London FTSE-100 (^FTSE Yahoo Finance) - UK</a:t>
            </a:r>
            <a:br>
              <a:rPr lang="en-US" sz="2000" dirty="0"/>
            </a:br>
            <a:r>
              <a:rPr lang="en-US" sz="2000" dirty="0"/>
              <a:t>Paris CAC 40 (^FCHI Yahoo Finance) - France</a:t>
            </a:r>
            <a:br>
              <a:rPr lang="en-US" sz="2000" dirty="0"/>
            </a:br>
            <a:r>
              <a:rPr lang="en-US" sz="2000" dirty="0"/>
              <a:t>Tokyo Nikkei-225 (^N225 Yahoo Finance) - Japan</a:t>
            </a:r>
            <a:br>
              <a:rPr lang="en-US" sz="2000" dirty="0"/>
            </a:br>
            <a:r>
              <a:rPr lang="en-US" sz="2000" dirty="0"/>
              <a:t>Hong Kong Hang Seng (^HSI Yahoo Finance) - China (H/K)</a:t>
            </a:r>
            <a:br>
              <a:rPr lang="en-US" sz="2000" dirty="0"/>
            </a:br>
            <a:r>
              <a:rPr lang="en-US" sz="2000" dirty="0"/>
              <a:t>Australia ASX-200 (^AXJO Yahoo Finance) - Australia</a:t>
            </a:r>
            <a:br>
              <a:rPr lang="en-US" sz="2000" dirty="0"/>
            </a:b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7348204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7A69BB-2F46-4BD3-A416-569FC6D581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250" y="488250"/>
            <a:ext cx="3998623" cy="613186"/>
          </a:xfrm>
        </p:spPr>
        <p:txBody>
          <a:bodyPr/>
          <a:lstStyle/>
          <a:p>
            <a:r>
              <a:rPr lang="en-US" sz="2000" dirty="0"/>
              <a:t>Data Wrangling :  </a:t>
            </a:r>
            <a:br>
              <a:rPr lang="en-US" sz="2000" dirty="0"/>
            </a:br>
            <a:r>
              <a:rPr lang="en-US" sz="2000" dirty="0"/>
              <a:t>Handling Missing Data </a:t>
            </a:r>
          </a:p>
        </p:txBody>
      </p:sp>
      <p:pic>
        <p:nvPicPr>
          <p:cNvPr id="3" name="image57.png">
            <a:extLst>
              <a:ext uri="{FF2B5EF4-FFF2-40B4-BE49-F238E27FC236}">
                <a16:creationId xmlns:a16="http://schemas.microsoft.com/office/drawing/2014/main" id="{6CE86712-A5D8-46FC-A5F8-314F245BEB47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607495" y="1194832"/>
            <a:ext cx="5273759" cy="3823977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12395662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113.png">
            <a:extLst>
              <a:ext uri="{FF2B5EF4-FFF2-40B4-BE49-F238E27FC236}">
                <a16:creationId xmlns:a16="http://schemas.microsoft.com/office/drawing/2014/main" id="{C614EAAE-A5E7-4F39-BC76-AB96A58A3A9A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353290" y="912090"/>
            <a:ext cx="7699664" cy="4002810"/>
          </a:xfrm>
          <a:prstGeom prst="rect">
            <a:avLst/>
          </a:prstGeom>
          <a:ln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5581C83-A1F4-451D-A24D-1128145C90AF}"/>
              </a:ext>
            </a:extLst>
          </p:cNvPr>
          <p:cNvSpPr txBox="1"/>
          <p:nvPr/>
        </p:nvSpPr>
        <p:spPr>
          <a:xfrm>
            <a:off x="457200" y="197427"/>
            <a:ext cx="52370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Exploratory Data Analysis</a:t>
            </a:r>
          </a:p>
        </p:txBody>
      </p:sp>
    </p:spTree>
    <p:extLst>
      <p:ext uri="{BB962C8B-B14F-4D97-AF65-F5344CB8AC3E}">
        <p14:creationId xmlns:p14="http://schemas.microsoft.com/office/powerpoint/2010/main" val="31936983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25DAFC-E9C7-4994-B00A-39852891D5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" name="image228.png">
            <a:extLst>
              <a:ext uri="{FF2B5EF4-FFF2-40B4-BE49-F238E27FC236}">
                <a16:creationId xmlns:a16="http://schemas.microsoft.com/office/drawing/2014/main" id="{CAD6F11C-C182-400A-95B1-45FAB400942B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376901" y="267364"/>
            <a:ext cx="8320289" cy="4637145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1138623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28C7B3-F7F1-4BC1-8030-90FDBDCC1F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" name="image224.png">
            <a:extLst>
              <a:ext uri="{FF2B5EF4-FFF2-40B4-BE49-F238E27FC236}">
                <a16:creationId xmlns:a16="http://schemas.microsoft.com/office/drawing/2014/main" id="{1C96C353-9B4C-4B50-89B0-5B848DDD757C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332508" y="799977"/>
            <a:ext cx="7813963" cy="4239614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2122536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Shape 73"/>
          <p:cNvPicPr preferRelativeResize="0"/>
          <p:nvPr/>
        </p:nvPicPr>
        <p:blipFill rotWithShape="1">
          <a:blip r:embed="rId3">
            <a:alphaModFix/>
          </a:blip>
          <a:srcRect l="7783"/>
          <a:stretch/>
        </p:blipFill>
        <p:spPr>
          <a:xfrm>
            <a:off x="149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Shape 74"/>
          <p:cNvSpPr txBox="1">
            <a:spLocks noGrp="1"/>
          </p:cNvSpPr>
          <p:nvPr>
            <p:ph type="title"/>
          </p:nvPr>
        </p:nvSpPr>
        <p:spPr>
          <a:xfrm>
            <a:off x="240975" y="258550"/>
            <a:ext cx="4997700" cy="6123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000"/>
              <a:t>Problem Statement </a:t>
            </a:r>
          </a:p>
        </p:txBody>
      </p:sp>
      <p:sp>
        <p:nvSpPr>
          <p:cNvPr id="75" name="Shape 75"/>
          <p:cNvSpPr txBox="1"/>
          <p:nvPr/>
        </p:nvSpPr>
        <p:spPr>
          <a:xfrm>
            <a:off x="240975" y="870850"/>
            <a:ext cx="8123400" cy="363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3810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Roboto"/>
              <a:buChar char="●"/>
            </a:pPr>
            <a:r>
              <a:rPr lang="en" sz="24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Stock Prices are totally random and unpredictable</a:t>
            </a:r>
          </a:p>
          <a:p>
            <a:pPr marL="457200" lvl="0" indent="-3810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Roboto"/>
              <a:buChar char="●"/>
            </a:pPr>
            <a:r>
              <a:rPr lang="en" sz="24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Its volatile in nature</a:t>
            </a:r>
          </a:p>
          <a:p>
            <a:pPr marL="457200" lvl="0" indent="-3810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Roboto"/>
              <a:buChar char="●"/>
            </a:pPr>
            <a:r>
              <a:rPr lang="en" sz="24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Foresee whether tomorrow’s  exchange closing price is going to be lower or higher with respect to today</a:t>
            </a:r>
          </a:p>
          <a:p>
            <a:pPr marL="457200" lvl="0" indent="-3810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Roboto"/>
              <a:buChar char="●"/>
            </a:pPr>
            <a:r>
              <a:rPr lang="en" sz="24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The successful prediction of a stock's future price could yield significant profit.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28AAC-F80C-4512-9226-A405454F55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" name="image40.png">
            <a:extLst>
              <a:ext uri="{FF2B5EF4-FFF2-40B4-BE49-F238E27FC236}">
                <a16:creationId xmlns:a16="http://schemas.microsoft.com/office/drawing/2014/main" id="{83CDBB46-5F10-43E1-B7A8-88FDD8E998BC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176328" y="399847"/>
            <a:ext cx="8261090" cy="4639744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18592640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6D7A9-D1AD-42B0-B3AC-F8D0B3D9F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" name="image63.png">
            <a:extLst>
              <a:ext uri="{FF2B5EF4-FFF2-40B4-BE49-F238E27FC236}">
                <a16:creationId xmlns:a16="http://schemas.microsoft.com/office/drawing/2014/main" id="{527BBDED-7567-4F21-802D-3291B44F2EF2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309071" y="340850"/>
            <a:ext cx="8211474" cy="4449359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41103388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77E552-D1DE-43EC-893A-699DE4FAD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" name="image124.png">
            <a:extLst>
              <a:ext uri="{FF2B5EF4-FFF2-40B4-BE49-F238E27FC236}">
                <a16:creationId xmlns:a16="http://schemas.microsoft.com/office/drawing/2014/main" id="{6A164194-9928-4C56-860A-647E0A11EB41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490250" y="488250"/>
            <a:ext cx="7978341" cy="4198050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1658415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3FE973-54F5-4211-B5C2-6C76227E78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" name="image165.png">
            <a:extLst>
              <a:ext uri="{FF2B5EF4-FFF2-40B4-BE49-F238E27FC236}">
                <a16:creationId xmlns:a16="http://schemas.microsoft.com/office/drawing/2014/main" id="{63E51FD7-95D3-4182-BC2E-7F0402667FA9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363681" y="333663"/>
            <a:ext cx="8219209" cy="4414981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749294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B156D-84E6-42C4-846E-7A6D2EBF2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" name="image235.png">
            <a:extLst>
              <a:ext uri="{FF2B5EF4-FFF2-40B4-BE49-F238E27FC236}">
                <a16:creationId xmlns:a16="http://schemas.microsoft.com/office/drawing/2014/main" id="{DE5DF52E-76B5-4A67-A256-4A6FEE3F13A6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382732" y="488250"/>
            <a:ext cx="7659832" cy="4090800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21705151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FBF83-B969-4DCD-AFC0-E9E0893201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" name="image227.png">
            <a:extLst>
              <a:ext uri="{FF2B5EF4-FFF2-40B4-BE49-F238E27FC236}">
                <a16:creationId xmlns:a16="http://schemas.microsoft.com/office/drawing/2014/main" id="{3DBBD5E0-9358-4A6F-A559-8174536D0F95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417513" y="124568"/>
            <a:ext cx="2882900" cy="2915920"/>
          </a:xfrm>
          <a:prstGeom prst="rect">
            <a:avLst/>
          </a:prstGeom>
          <a:ln/>
        </p:spPr>
      </p:pic>
      <p:pic>
        <p:nvPicPr>
          <p:cNvPr id="4" name="image153.png">
            <a:extLst>
              <a:ext uri="{FF2B5EF4-FFF2-40B4-BE49-F238E27FC236}">
                <a16:creationId xmlns:a16="http://schemas.microsoft.com/office/drawing/2014/main" id="{958D7B7C-52FC-420A-8FBC-D8F6E3C93467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3603800" y="124568"/>
            <a:ext cx="3614420" cy="2273300"/>
          </a:xfrm>
          <a:prstGeom prst="rect">
            <a:avLst/>
          </a:prstGeom>
          <a:ln/>
        </p:spPr>
      </p:pic>
      <p:pic>
        <p:nvPicPr>
          <p:cNvPr id="5" name="image159.png">
            <a:extLst>
              <a:ext uri="{FF2B5EF4-FFF2-40B4-BE49-F238E27FC236}">
                <a16:creationId xmlns:a16="http://schemas.microsoft.com/office/drawing/2014/main" id="{65B8591A-0010-4BCB-BD93-1F8616D5B151}"/>
              </a:ext>
            </a:extLst>
          </p:cNvPr>
          <p:cNvPicPr/>
          <p:nvPr/>
        </p:nvPicPr>
        <p:blipFill>
          <a:blip r:embed="rId4"/>
          <a:srcRect/>
          <a:stretch>
            <a:fillRect/>
          </a:stretch>
        </p:blipFill>
        <p:spPr>
          <a:xfrm>
            <a:off x="3658410" y="2628900"/>
            <a:ext cx="3505200" cy="2400300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21990736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9D6645-26C0-412A-891D-80C39984F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" name="image168.png">
            <a:extLst>
              <a:ext uri="{FF2B5EF4-FFF2-40B4-BE49-F238E27FC236}">
                <a16:creationId xmlns:a16="http://schemas.microsoft.com/office/drawing/2014/main" id="{466F5F73-FC55-43E5-8A94-B71F623F57D0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394854" y="488250"/>
            <a:ext cx="7148946" cy="2919968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7877393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109CAA-A76E-4A9F-8F63-538DB75C0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" name="image44.png">
            <a:extLst>
              <a:ext uri="{FF2B5EF4-FFF2-40B4-BE49-F238E27FC236}">
                <a16:creationId xmlns:a16="http://schemas.microsoft.com/office/drawing/2014/main" id="{338B5D47-07B3-4C51-8F9E-E837359572C2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405245" y="488250"/>
            <a:ext cx="7949045" cy="4090800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5368373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CA5433-9C74-4D2A-B921-AA61A2078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" name="image132.png">
            <a:extLst>
              <a:ext uri="{FF2B5EF4-FFF2-40B4-BE49-F238E27FC236}">
                <a16:creationId xmlns:a16="http://schemas.microsoft.com/office/drawing/2014/main" id="{8982F710-43C0-4894-9D85-74C4DB678499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415635" y="360217"/>
            <a:ext cx="7086601" cy="3288147"/>
          </a:xfrm>
          <a:prstGeom prst="rect">
            <a:avLst/>
          </a:prstGeom>
          <a:ln/>
        </p:spPr>
      </p:pic>
      <p:pic>
        <p:nvPicPr>
          <p:cNvPr id="4" name="image125.png">
            <a:extLst>
              <a:ext uri="{FF2B5EF4-FFF2-40B4-BE49-F238E27FC236}">
                <a16:creationId xmlns:a16="http://schemas.microsoft.com/office/drawing/2014/main" id="{BF6A9EE3-5962-4504-825B-FA8306F87A2F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415634" y="3676196"/>
            <a:ext cx="7086601" cy="1393535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30077265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586BC-D6AB-4947-8997-B08785CCF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" name="image96.png">
            <a:extLst>
              <a:ext uri="{FF2B5EF4-FFF2-40B4-BE49-F238E27FC236}">
                <a16:creationId xmlns:a16="http://schemas.microsoft.com/office/drawing/2014/main" id="{A3E584B7-DD55-4449-A990-A02AB41902EF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374448" y="110403"/>
            <a:ext cx="6660197" cy="4679806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23226976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Shape 80" descr="Closeup from the side of a hand pushing a knob on an audio mixer"/>
          <p:cNvPicPr preferRelativeResize="0"/>
          <p:nvPr/>
        </p:nvPicPr>
        <p:blipFill rotWithShape="1">
          <a:blip r:embed="rId3">
            <a:alphaModFix/>
          </a:blip>
          <a:srcRect l="7506" r="42247" b="15419"/>
          <a:stretch/>
        </p:blipFill>
        <p:spPr>
          <a:xfrm>
            <a:off x="-9150" y="0"/>
            <a:ext cx="459449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Shape 81"/>
          <p:cNvSpPr txBox="1">
            <a:spLocks noGrp="1"/>
          </p:cNvSpPr>
          <p:nvPr>
            <p:ph type="title"/>
          </p:nvPr>
        </p:nvSpPr>
        <p:spPr>
          <a:xfrm>
            <a:off x="265500" y="1830600"/>
            <a:ext cx="4045199" cy="14823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lt1"/>
                </a:solidFill>
              </a:rPr>
              <a:t>The solution</a:t>
            </a:r>
          </a:p>
        </p:txBody>
      </p:sp>
      <p:sp>
        <p:nvSpPr>
          <p:cNvPr id="82" name="Shape 82"/>
          <p:cNvSpPr txBox="1">
            <a:spLocks noGrp="1"/>
          </p:cNvSpPr>
          <p:nvPr>
            <p:ph type="body" idx="2"/>
          </p:nvPr>
        </p:nvSpPr>
        <p:spPr>
          <a:xfrm>
            <a:off x="4182000" y="275125"/>
            <a:ext cx="4594500" cy="3945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2400" dirty="0"/>
          </a:p>
          <a:p>
            <a:pPr marL="457200" lvl="0" indent="-228600">
              <a:spcBef>
                <a:spcPts val="0"/>
              </a:spcBef>
            </a:pPr>
            <a:r>
              <a:rPr lang="en" dirty="0"/>
              <a:t>Model </a:t>
            </a:r>
            <a:r>
              <a:rPr lang="en-US" dirty="0"/>
              <a:t>the Top 5 Companies and DOW 30 and </a:t>
            </a:r>
            <a:r>
              <a:rPr lang="en" dirty="0"/>
              <a:t>Predict future Stock Prices based on our Models. </a:t>
            </a:r>
          </a:p>
          <a:p>
            <a:pPr marL="457200" lvl="0" indent="-228600">
              <a:spcBef>
                <a:spcPts val="0"/>
              </a:spcBef>
            </a:pPr>
            <a:endParaRPr lang="en" dirty="0"/>
          </a:p>
          <a:p>
            <a:pPr marL="457200" lvl="0" indent="-228600">
              <a:spcBef>
                <a:spcPts val="0"/>
              </a:spcBef>
            </a:pPr>
            <a:r>
              <a:rPr lang="en-US" dirty="0"/>
              <a:t>Linear Regression , Random Forest , KNN with Neural Network </a:t>
            </a:r>
            <a:r>
              <a:rPr lang="en" dirty="0"/>
              <a:t> </a:t>
            </a:r>
          </a:p>
          <a:p>
            <a:pPr marL="457200" lvl="0" indent="-228600">
              <a:spcBef>
                <a:spcPts val="0"/>
              </a:spcBef>
            </a:pPr>
            <a:r>
              <a:rPr lang="en" dirty="0"/>
              <a:t>Sentiment Analysis from the Twitter Data for all the DOW 30 , </a:t>
            </a:r>
            <a:r>
              <a:rPr lang="en-US" dirty="0"/>
              <a:t>and selected </a:t>
            </a:r>
            <a:r>
              <a:rPr lang="en" dirty="0"/>
              <a:t>companies </a:t>
            </a:r>
          </a:p>
          <a:p>
            <a:pPr lvl="0">
              <a:spcBef>
                <a:spcPts val="0"/>
              </a:spcBef>
              <a:buNone/>
            </a:pPr>
            <a:endParaRPr dirty="0"/>
          </a:p>
          <a:p>
            <a:pPr lvl="0" rtl="0">
              <a:spcBef>
                <a:spcPts val="0"/>
              </a:spcBef>
              <a:buNone/>
            </a:pPr>
            <a:endParaRPr sz="240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52A1F7-EEEE-4C52-AD14-48082EA55C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image146.png">
            <a:extLst>
              <a:ext uri="{FF2B5EF4-FFF2-40B4-BE49-F238E27FC236}">
                <a16:creationId xmlns:a16="http://schemas.microsoft.com/office/drawing/2014/main" id="{854F4E06-C3FA-4192-A9A0-F772F5F994DA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995304" y="340071"/>
            <a:ext cx="6405245" cy="4608830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42068090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E828AEF-6369-43F5-B88C-19BEE91978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1187" y="614362"/>
            <a:ext cx="5381625" cy="391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0252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EEF1AB-FDB1-440D-B41D-BFAD770910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" name="image87.png">
            <a:extLst>
              <a:ext uri="{FF2B5EF4-FFF2-40B4-BE49-F238E27FC236}">
                <a16:creationId xmlns:a16="http://schemas.microsoft.com/office/drawing/2014/main" id="{0F6FBA3E-2E51-4879-8CA6-344A3C93BAE3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490250" y="943263"/>
            <a:ext cx="8238114" cy="2683164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1109249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B6862-23F2-4AE8-8591-9D6952F2F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" name="image14.png">
            <a:extLst>
              <a:ext uri="{FF2B5EF4-FFF2-40B4-BE49-F238E27FC236}">
                <a16:creationId xmlns:a16="http://schemas.microsoft.com/office/drawing/2014/main" id="{37FA7022-60B0-4C9C-A77C-D3FAFFA73EDD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490250" y="488249"/>
            <a:ext cx="6814559" cy="3979841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19207227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17307-3170-446B-A558-43B855474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image64.png">
            <a:extLst>
              <a:ext uri="{FF2B5EF4-FFF2-40B4-BE49-F238E27FC236}">
                <a16:creationId xmlns:a16="http://schemas.microsoft.com/office/drawing/2014/main" id="{3091216A-F7C0-4820-8BC7-0C1496A93C1A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490249" y="696767"/>
            <a:ext cx="7936777" cy="3958359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5180522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08A9CBC8-8109-4FB5-8B27-31B403CDD1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6448474"/>
              </p:ext>
            </p:extLst>
          </p:nvPr>
        </p:nvGraphicFramePr>
        <p:xfrm>
          <a:off x="900545" y="1028123"/>
          <a:ext cx="7245930" cy="2900680"/>
        </p:xfrm>
        <a:graphic>
          <a:graphicData uri="http://schemas.openxmlformats.org/drawingml/2006/table">
            <a:tbl>
              <a:tblPr firstRow="1" bandRow="1">
                <a:tableStyleId>{284E427A-3D55-4303-BF80-6455036E1DE7}</a:tableStyleId>
              </a:tblPr>
              <a:tblGrid>
                <a:gridCol w="1207655">
                  <a:extLst>
                    <a:ext uri="{9D8B030D-6E8A-4147-A177-3AD203B41FA5}">
                      <a16:colId xmlns:a16="http://schemas.microsoft.com/office/drawing/2014/main" val="2964630219"/>
                    </a:ext>
                  </a:extLst>
                </a:gridCol>
                <a:gridCol w="1207655">
                  <a:extLst>
                    <a:ext uri="{9D8B030D-6E8A-4147-A177-3AD203B41FA5}">
                      <a16:colId xmlns:a16="http://schemas.microsoft.com/office/drawing/2014/main" val="1167629145"/>
                    </a:ext>
                  </a:extLst>
                </a:gridCol>
                <a:gridCol w="1207655">
                  <a:extLst>
                    <a:ext uri="{9D8B030D-6E8A-4147-A177-3AD203B41FA5}">
                      <a16:colId xmlns:a16="http://schemas.microsoft.com/office/drawing/2014/main" val="4214595969"/>
                    </a:ext>
                  </a:extLst>
                </a:gridCol>
                <a:gridCol w="1207655">
                  <a:extLst>
                    <a:ext uri="{9D8B030D-6E8A-4147-A177-3AD203B41FA5}">
                      <a16:colId xmlns:a16="http://schemas.microsoft.com/office/drawing/2014/main" val="3592105884"/>
                    </a:ext>
                  </a:extLst>
                </a:gridCol>
                <a:gridCol w="1207655">
                  <a:extLst>
                    <a:ext uri="{9D8B030D-6E8A-4147-A177-3AD203B41FA5}">
                      <a16:colId xmlns:a16="http://schemas.microsoft.com/office/drawing/2014/main" val="3422109787"/>
                    </a:ext>
                  </a:extLst>
                </a:gridCol>
                <a:gridCol w="1207655">
                  <a:extLst>
                    <a:ext uri="{9D8B030D-6E8A-4147-A177-3AD203B41FA5}">
                      <a16:colId xmlns:a16="http://schemas.microsoft.com/office/drawing/2014/main" val="50568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Feature1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FEature2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FEature3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FEature4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CLosePrice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47763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29997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09120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65024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70179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66330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29704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1602795"/>
                  </a:ext>
                </a:extLst>
              </a:tr>
            </a:tbl>
          </a:graphicData>
        </a:graphic>
      </p:graphicFrame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81091CA-B489-4F46-B8A1-C8A4CE62C8B1}"/>
              </a:ext>
            </a:extLst>
          </p:cNvPr>
          <p:cNvCxnSpPr/>
          <p:nvPr/>
        </p:nvCxnSpPr>
        <p:spPr>
          <a:xfrm>
            <a:off x="3127664" y="1589809"/>
            <a:ext cx="3990109" cy="36368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0C6FCBD-56A2-4A37-A50E-EAB6EFE5DD4D}"/>
              </a:ext>
            </a:extLst>
          </p:cNvPr>
          <p:cNvCxnSpPr/>
          <p:nvPr/>
        </p:nvCxnSpPr>
        <p:spPr>
          <a:xfrm>
            <a:off x="3127664" y="1953491"/>
            <a:ext cx="3990109" cy="41563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B34E72A-4675-45B2-AC14-EFA1794EA421}"/>
              </a:ext>
            </a:extLst>
          </p:cNvPr>
          <p:cNvCxnSpPr/>
          <p:nvPr/>
        </p:nvCxnSpPr>
        <p:spPr>
          <a:xfrm>
            <a:off x="3127663" y="2307359"/>
            <a:ext cx="3990109" cy="41563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98A2169-3529-47E2-88DC-27D2CFBFD1C9}"/>
              </a:ext>
            </a:extLst>
          </p:cNvPr>
          <p:cNvCxnSpPr/>
          <p:nvPr/>
        </p:nvCxnSpPr>
        <p:spPr>
          <a:xfrm>
            <a:off x="3127662" y="2668154"/>
            <a:ext cx="3990109" cy="41563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105E4DA-28B5-4AA1-B3A8-B6196BC0E521}"/>
              </a:ext>
            </a:extLst>
          </p:cNvPr>
          <p:cNvCxnSpPr/>
          <p:nvPr/>
        </p:nvCxnSpPr>
        <p:spPr>
          <a:xfrm>
            <a:off x="3127662" y="3022022"/>
            <a:ext cx="3990109" cy="41563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D9159F2-6A1E-484A-AEE9-5766F5E57098}"/>
              </a:ext>
            </a:extLst>
          </p:cNvPr>
          <p:cNvCxnSpPr/>
          <p:nvPr/>
        </p:nvCxnSpPr>
        <p:spPr>
          <a:xfrm>
            <a:off x="3127661" y="3363766"/>
            <a:ext cx="3990109" cy="41563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C04C6E0-C177-4258-94C9-6D8B2A4B9418}"/>
              </a:ext>
            </a:extLst>
          </p:cNvPr>
          <p:cNvSpPr txBox="1"/>
          <p:nvPr/>
        </p:nvSpPr>
        <p:spPr>
          <a:xfrm>
            <a:off x="900544" y="228600"/>
            <a:ext cx="66016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Training Data and Test Data </a:t>
            </a:r>
          </a:p>
        </p:txBody>
      </p:sp>
    </p:spTree>
    <p:extLst>
      <p:ext uri="{BB962C8B-B14F-4D97-AF65-F5344CB8AC3E}">
        <p14:creationId xmlns:p14="http://schemas.microsoft.com/office/powerpoint/2010/main" val="36608150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61923-3667-4F20-A147-D7110B84E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" name="image207.png">
            <a:extLst>
              <a:ext uri="{FF2B5EF4-FFF2-40B4-BE49-F238E27FC236}">
                <a16:creationId xmlns:a16="http://schemas.microsoft.com/office/drawing/2014/main" id="{5FEE1764-245E-4E6B-B65A-870C44E5579F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490249" y="292099"/>
            <a:ext cx="7905605" cy="4363027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35904104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31984-5205-4EC6-97E9-C941EA6240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" name="image178.png">
            <a:extLst>
              <a:ext uri="{FF2B5EF4-FFF2-40B4-BE49-F238E27FC236}">
                <a16:creationId xmlns:a16="http://schemas.microsoft.com/office/drawing/2014/main" id="{0B08A496-C4AD-4A2E-A0AC-E3FE095D1889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490250" y="413903"/>
            <a:ext cx="7323714" cy="3617769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361264904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100.png">
            <a:extLst>
              <a:ext uri="{FF2B5EF4-FFF2-40B4-BE49-F238E27FC236}">
                <a16:creationId xmlns:a16="http://schemas.microsoft.com/office/drawing/2014/main" id="{9F29AC9F-F30A-4C28-BEAE-A79A4A39E976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296707" y="309873"/>
            <a:ext cx="6420643" cy="1903391"/>
          </a:xfrm>
          <a:prstGeom prst="rect">
            <a:avLst/>
          </a:prstGeom>
          <a:ln/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1DCCF2-6CE4-4124-A54F-B7B9342153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7778" y="2300721"/>
            <a:ext cx="3238500" cy="267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3044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1C7D00-182E-4CE0-A3DF-5D6009FB1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image84.png">
            <a:extLst>
              <a:ext uri="{FF2B5EF4-FFF2-40B4-BE49-F238E27FC236}">
                <a16:creationId xmlns:a16="http://schemas.microsoft.com/office/drawing/2014/main" id="{858B200D-8A11-4783-AA80-1C6175555083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490249" y="664441"/>
            <a:ext cx="7884823" cy="4084204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12971226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360EAE-B655-4BB1-9DA2-234114F25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Selected Top 5 Stock Market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31894A-C6FE-43D1-98C7-73403137D3F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EE479A-07E7-42B6-9237-A3659C2A2E5B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n-US" dirty="0"/>
              <a:t>HEALTH - </a:t>
            </a:r>
            <a:r>
              <a:rPr lang="en-US" dirty="0" err="1"/>
              <a:t>Jhonson</a:t>
            </a:r>
            <a:r>
              <a:rPr lang="en-US" dirty="0"/>
              <a:t> &amp; </a:t>
            </a:r>
            <a:r>
              <a:rPr lang="en-US" dirty="0" err="1"/>
              <a:t>Jhonson</a:t>
            </a:r>
            <a:endParaRPr lang="en-US" dirty="0"/>
          </a:p>
          <a:p>
            <a:r>
              <a:rPr lang="en-US" dirty="0"/>
              <a:t>FINANCE - Bank of America</a:t>
            </a:r>
          </a:p>
          <a:p>
            <a:r>
              <a:rPr lang="en-US" dirty="0"/>
              <a:t>TECHNOLOGY - Apple </a:t>
            </a:r>
          </a:p>
          <a:p>
            <a:r>
              <a:rPr lang="en-US" dirty="0"/>
              <a:t>ENERGY - Exxon Mobil Corporation</a:t>
            </a:r>
          </a:p>
          <a:p>
            <a:r>
              <a:rPr lang="en-US" dirty="0"/>
              <a:t>TELECOMMUNICATION - AT&amp;T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132196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164ED8-4F63-47ED-AEAE-E7E6C130A6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" name="image212.png">
            <a:extLst>
              <a:ext uri="{FF2B5EF4-FFF2-40B4-BE49-F238E27FC236}">
                <a16:creationId xmlns:a16="http://schemas.microsoft.com/office/drawing/2014/main" id="{086CB329-FDD8-43B9-9590-727A95134E28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290945" y="488250"/>
            <a:ext cx="8084128" cy="4218832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381371535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250807-309E-46C8-B7AA-BCF4AB4C0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" name="image191.png">
            <a:extLst>
              <a:ext uri="{FF2B5EF4-FFF2-40B4-BE49-F238E27FC236}">
                <a16:creationId xmlns:a16="http://schemas.microsoft.com/office/drawing/2014/main" id="{19E16BC7-77D8-4D46-8252-45B73C9BB4E2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374073" y="488249"/>
            <a:ext cx="8115300" cy="3907105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47521788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891F8-F760-4D73-B19D-A81139EED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" name="image225.png">
            <a:extLst>
              <a:ext uri="{FF2B5EF4-FFF2-40B4-BE49-F238E27FC236}">
                <a16:creationId xmlns:a16="http://schemas.microsoft.com/office/drawing/2014/main" id="{39B34CF8-E976-4F37-A098-E3A9D6D4B3A8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490250" y="648854"/>
            <a:ext cx="7947168" cy="3930195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5086087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1D1D6F-2468-4A12-995E-85787EBC5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" name="image139.png">
            <a:extLst>
              <a:ext uri="{FF2B5EF4-FFF2-40B4-BE49-F238E27FC236}">
                <a16:creationId xmlns:a16="http://schemas.microsoft.com/office/drawing/2014/main" id="{34E61110-35F8-41B5-B6BA-F72697134E9B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394853" y="488250"/>
            <a:ext cx="8032173" cy="4090800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267796912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73CC7-D7AA-40C3-8B3D-894667CD4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E6456A3-961C-4B76-BC76-98EF9560CC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249" y="488250"/>
            <a:ext cx="3915495" cy="4095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85251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3116C-6993-4A62-ABBE-264E607E8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250" y="488250"/>
            <a:ext cx="5411786" cy="893741"/>
          </a:xfrm>
        </p:spPr>
        <p:txBody>
          <a:bodyPr/>
          <a:lstStyle/>
          <a:p>
            <a:r>
              <a:rPr lang="en-US" sz="2000" dirty="0"/>
              <a:t>Neural Network </a:t>
            </a:r>
          </a:p>
        </p:txBody>
      </p:sp>
      <p:pic>
        <p:nvPicPr>
          <p:cNvPr id="3" name="image187.png">
            <a:extLst>
              <a:ext uri="{FF2B5EF4-FFF2-40B4-BE49-F238E27FC236}">
                <a16:creationId xmlns:a16="http://schemas.microsoft.com/office/drawing/2014/main" id="{867BF78A-9249-4CB7-A0B5-15231C6DA9A0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490250" y="1578552"/>
            <a:ext cx="4371975" cy="1466850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377704579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2867C3-EE79-49FE-8DFD-2A1662DF13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" name="image99.png">
            <a:extLst>
              <a:ext uri="{FF2B5EF4-FFF2-40B4-BE49-F238E27FC236}">
                <a16:creationId xmlns:a16="http://schemas.microsoft.com/office/drawing/2014/main" id="{CDF77148-6CC1-4782-AA9D-3A79C99DDB4D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342900" y="488250"/>
            <a:ext cx="8001000" cy="3855150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391650782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F2339B-E990-48FD-B403-E1776B7EF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" name="image12.png">
            <a:extLst>
              <a:ext uri="{FF2B5EF4-FFF2-40B4-BE49-F238E27FC236}">
                <a16:creationId xmlns:a16="http://schemas.microsoft.com/office/drawing/2014/main" id="{C11FD1F2-DC5B-4CCD-8910-ED51AEF3C288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490250" y="704273"/>
            <a:ext cx="8082250" cy="3701472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33210778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D523C-31A5-4925-9C93-80C492B2A7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" name="image126.png">
            <a:extLst>
              <a:ext uri="{FF2B5EF4-FFF2-40B4-BE49-F238E27FC236}">
                <a16:creationId xmlns:a16="http://schemas.microsoft.com/office/drawing/2014/main" id="{BDA08B75-2112-4AE9-8849-8744541755F4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490249" y="892752"/>
            <a:ext cx="7022377" cy="1642629"/>
          </a:xfrm>
          <a:prstGeom prst="rect">
            <a:avLst/>
          </a:prstGeom>
          <a:ln/>
        </p:spPr>
      </p:pic>
      <p:pic>
        <p:nvPicPr>
          <p:cNvPr id="4" name="image149.png">
            <a:extLst>
              <a:ext uri="{FF2B5EF4-FFF2-40B4-BE49-F238E27FC236}">
                <a16:creationId xmlns:a16="http://schemas.microsoft.com/office/drawing/2014/main" id="{F66E15B4-3584-4402-A78F-2AE58467A8EA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490249" y="2782598"/>
            <a:ext cx="5827424" cy="2028393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288876090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AB54E0-FAF2-4B15-BDBF-421C7B3C8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99E726C-A121-498B-84DA-0353ED4604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790" y="180541"/>
            <a:ext cx="6315075" cy="488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4967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/>
          <p:nvPr/>
        </p:nvSpPr>
        <p:spPr>
          <a:xfrm>
            <a:off x="-10775" y="0"/>
            <a:ext cx="9161100" cy="2484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8" name="Shape 88"/>
          <p:cNvSpPr txBox="1">
            <a:spLocks noGrp="1"/>
          </p:cNvSpPr>
          <p:nvPr>
            <p:ph type="title" idx="4294967295"/>
          </p:nvPr>
        </p:nvSpPr>
        <p:spPr>
          <a:xfrm>
            <a:off x="311700" y="191200"/>
            <a:ext cx="8596200" cy="867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spcAft>
                <a:spcPts val="400"/>
              </a:spcAft>
              <a:buNone/>
            </a:pPr>
            <a:r>
              <a:rPr lang="en"/>
              <a:t>1.Data Ingestion </a:t>
            </a:r>
          </a:p>
          <a:p>
            <a:pPr lvl="0" algn="ctr" rtl="0">
              <a:spcBef>
                <a:spcPts val="0"/>
              </a:spcBef>
              <a:spcAft>
                <a:spcPts val="400"/>
              </a:spcAft>
              <a:buNone/>
            </a:pPr>
            <a:endParaRPr sz="1600" i="1"/>
          </a:p>
          <a:p>
            <a:pPr lvl="0" algn="ctr" rtl="0">
              <a:spcBef>
                <a:spcPts val="0"/>
              </a:spcBef>
              <a:spcAft>
                <a:spcPts val="400"/>
              </a:spcAft>
              <a:buNone/>
            </a:pPr>
            <a:endParaRPr sz="1600" i="1"/>
          </a:p>
          <a:p>
            <a:pPr lvl="0" algn="ctr" rtl="0">
              <a:spcBef>
                <a:spcPts val="0"/>
              </a:spcBef>
              <a:spcAft>
                <a:spcPts val="400"/>
              </a:spcAft>
              <a:buNone/>
            </a:pPr>
            <a:r>
              <a:rPr lang="en" sz="1600" i="1"/>
              <a:t>We are taking the data from the YAHOO Finance as the Financial Data, from the Reddit TOP News and Twitter Feeds as input for performing sentiment Analysis. </a:t>
            </a:r>
          </a:p>
        </p:txBody>
      </p:sp>
      <p:sp>
        <p:nvSpPr>
          <p:cNvPr id="89" name="Shape 89"/>
          <p:cNvSpPr txBox="1">
            <a:spLocks noGrp="1"/>
          </p:cNvSpPr>
          <p:nvPr>
            <p:ph type="title" idx="4294967295"/>
          </p:nvPr>
        </p:nvSpPr>
        <p:spPr>
          <a:xfrm>
            <a:off x="231725" y="3047794"/>
            <a:ext cx="2022299" cy="5787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>
                <a:solidFill>
                  <a:schemeClr val="dk2"/>
                </a:solidFill>
              </a:rPr>
              <a:t>Yahoo Finance </a:t>
            </a:r>
          </a:p>
        </p:txBody>
      </p:sp>
      <p:sp>
        <p:nvSpPr>
          <p:cNvPr id="90" name="Shape 90"/>
          <p:cNvSpPr txBox="1">
            <a:spLocks noGrp="1"/>
          </p:cNvSpPr>
          <p:nvPr>
            <p:ph type="body" idx="4294967295"/>
          </p:nvPr>
        </p:nvSpPr>
        <p:spPr>
          <a:xfrm>
            <a:off x="231725" y="3572412"/>
            <a:ext cx="2022299" cy="1153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Link for Data 2005 - 2017 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Yahoo Finance Data </a:t>
            </a:r>
          </a:p>
        </p:txBody>
      </p:sp>
      <p:sp>
        <p:nvSpPr>
          <p:cNvPr id="91" name="Shape 91"/>
          <p:cNvSpPr txBox="1">
            <a:spLocks noGrp="1"/>
          </p:cNvSpPr>
          <p:nvPr>
            <p:ph type="title" idx="4294967295"/>
          </p:nvPr>
        </p:nvSpPr>
        <p:spPr>
          <a:xfrm>
            <a:off x="2544950" y="3103250"/>
            <a:ext cx="4240200" cy="5232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" sz="1800">
                <a:solidFill>
                  <a:schemeClr val="dk2"/>
                </a:solidFill>
              </a:rPr>
              <a:t>Twitter Data for Specific Stock Ticker </a:t>
            </a:r>
          </a:p>
        </p:txBody>
      </p:sp>
      <p:sp>
        <p:nvSpPr>
          <p:cNvPr id="92" name="Shape 92"/>
          <p:cNvSpPr txBox="1">
            <a:spLocks noGrp="1"/>
          </p:cNvSpPr>
          <p:nvPr>
            <p:ph type="body" idx="4294967295"/>
          </p:nvPr>
        </p:nvSpPr>
        <p:spPr>
          <a:xfrm>
            <a:off x="2458867" y="3756562"/>
            <a:ext cx="2022300" cy="1153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40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   Python Package : tweepy</a:t>
            </a:r>
          </a:p>
        </p:txBody>
      </p:sp>
      <p:sp>
        <p:nvSpPr>
          <p:cNvPr id="93" name="Shape 93"/>
          <p:cNvSpPr txBox="1">
            <a:spLocks noGrp="1"/>
          </p:cNvSpPr>
          <p:nvPr>
            <p:ph type="title" idx="4294967295"/>
          </p:nvPr>
        </p:nvSpPr>
        <p:spPr>
          <a:xfrm>
            <a:off x="6885589" y="3047794"/>
            <a:ext cx="2022300" cy="5786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</a:rPr>
              <a:t>Google Trends </a:t>
            </a:r>
          </a:p>
        </p:txBody>
      </p:sp>
      <p:sp>
        <p:nvSpPr>
          <p:cNvPr id="94" name="Shape 94"/>
          <p:cNvSpPr txBox="1">
            <a:spLocks noGrp="1"/>
          </p:cNvSpPr>
          <p:nvPr>
            <p:ph type="body" idx="4294967295"/>
          </p:nvPr>
        </p:nvSpPr>
        <p:spPr>
          <a:xfrm>
            <a:off x="6885589" y="3572412"/>
            <a:ext cx="2022300" cy="1153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dirty="0">
                <a:solidFill>
                  <a:schemeClr val="dk1"/>
                </a:solidFill>
              </a:rPr>
              <a:t> 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70973E-6BD1-4F1B-903E-C1FB099DD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" name="image185.png">
            <a:extLst>
              <a:ext uri="{FF2B5EF4-FFF2-40B4-BE49-F238E27FC236}">
                <a16:creationId xmlns:a16="http://schemas.microsoft.com/office/drawing/2014/main" id="{DBE62FD7-019D-427B-B762-99B357834731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2003282" y="488249"/>
            <a:ext cx="1986828" cy="4437041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340331747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61CF5-7D7F-48EB-95C7-E5311CA6E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" name="image161.png">
            <a:extLst>
              <a:ext uri="{FF2B5EF4-FFF2-40B4-BE49-F238E27FC236}">
                <a16:creationId xmlns:a16="http://schemas.microsoft.com/office/drawing/2014/main" id="{41954CA6-18E6-4D8F-B681-874DB8CF5D73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347662" y="371475"/>
            <a:ext cx="6749329" cy="2735407"/>
          </a:xfrm>
          <a:prstGeom prst="rect">
            <a:avLst/>
          </a:prstGeom>
          <a:ln/>
        </p:spPr>
      </p:pic>
      <p:pic>
        <p:nvPicPr>
          <p:cNvPr id="4" name="image138.png">
            <a:extLst>
              <a:ext uri="{FF2B5EF4-FFF2-40B4-BE49-F238E27FC236}">
                <a16:creationId xmlns:a16="http://schemas.microsoft.com/office/drawing/2014/main" id="{26811DC1-DB7E-400A-8B89-C838532829E3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347662" y="3223657"/>
            <a:ext cx="6369688" cy="1587334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383359827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3AA7F79-20C0-4EDB-A318-C3AD3E1EAC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394" y="673243"/>
            <a:ext cx="7107320" cy="3441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58130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005135-AFC8-4A5D-9F14-6E14A01CC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" name="image204.png">
            <a:extLst>
              <a:ext uri="{FF2B5EF4-FFF2-40B4-BE49-F238E27FC236}">
                <a16:creationId xmlns:a16="http://schemas.microsoft.com/office/drawing/2014/main" id="{60F5DE56-43E3-48C6-B3E8-8BA409ADDA40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405245" y="488250"/>
            <a:ext cx="7720445" cy="3283650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310154068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3C06D-94D1-4C62-97FD-4ABA6B1C4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" name="image92.png">
            <a:extLst>
              <a:ext uri="{FF2B5EF4-FFF2-40B4-BE49-F238E27FC236}">
                <a16:creationId xmlns:a16="http://schemas.microsoft.com/office/drawing/2014/main" id="{6F05AF74-BA3F-406A-8061-F029406095A5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490250" y="488249"/>
            <a:ext cx="7739350" cy="3574595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406100855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BE9845-1A6D-4AFB-B3FC-023F925DDC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" name="image134.png">
            <a:extLst>
              <a:ext uri="{FF2B5EF4-FFF2-40B4-BE49-F238E27FC236}">
                <a16:creationId xmlns:a16="http://schemas.microsoft.com/office/drawing/2014/main" id="{3E1881DA-9D0C-4691-9994-7B359DDBA2E6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490249" y="488250"/>
            <a:ext cx="7791305" cy="4090800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151049717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4E84F-F91F-43E7-B7FD-901456964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" name="image158.png">
            <a:extLst>
              <a:ext uri="{FF2B5EF4-FFF2-40B4-BE49-F238E27FC236}">
                <a16:creationId xmlns:a16="http://schemas.microsoft.com/office/drawing/2014/main" id="{034DD961-531D-478D-9421-268176295F17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490250" y="488249"/>
            <a:ext cx="7666614" cy="3979841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66892365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65C82A8-0447-4949-9350-8088E8D493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799" y="1043853"/>
            <a:ext cx="2678139" cy="2374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28399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F1F339-B909-4B3C-8CEB-655787EA7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9DC9D-3683-456F-92D5-4A68CC0D65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250" y="488250"/>
            <a:ext cx="5681950" cy="3611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08176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B783494-1E50-4944-BCA1-7FD9164A97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662" y="381001"/>
            <a:ext cx="1952625" cy="19812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04297FB-F3FC-413D-9A86-85461A2FD5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5569" y="504826"/>
            <a:ext cx="3888241" cy="18573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4F1A60C-05BC-442F-BE05-02E175DD53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5569" y="2753591"/>
            <a:ext cx="3581400" cy="179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6217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>
            <a:spLocks noGrp="1"/>
          </p:cNvSpPr>
          <p:nvPr>
            <p:ph type="title"/>
          </p:nvPr>
        </p:nvSpPr>
        <p:spPr>
          <a:xfrm>
            <a:off x="460950" y="280025"/>
            <a:ext cx="8222100" cy="7677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Sample Dataset : </a:t>
            </a:r>
          </a:p>
        </p:txBody>
      </p:sp>
      <p:sp>
        <p:nvSpPr>
          <p:cNvPr id="100" name="Shape 100"/>
          <p:cNvSpPr txBox="1">
            <a:spLocks noGrp="1"/>
          </p:cNvSpPr>
          <p:nvPr>
            <p:ph type="body" idx="1"/>
          </p:nvPr>
        </p:nvSpPr>
        <p:spPr>
          <a:xfrm>
            <a:off x="4730975" y="229141"/>
            <a:ext cx="4163700" cy="4857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600" b="1" dirty="0">
                <a:solidFill>
                  <a:srgbClr val="000000"/>
                </a:solidFill>
              </a:rPr>
              <a:t>Date :</a:t>
            </a:r>
            <a:r>
              <a:rPr lang="en" sz="1600" dirty="0"/>
              <a:t> </a:t>
            </a:r>
            <a:r>
              <a:rPr lang="en" sz="1600" dirty="0">
                <a:solidFill>
                  <a:srgbClr val="F3F3F3"/>
                </a:solidFill>
              </a:rPr>
              <a:t>Date of Stock Exchange Operation 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600" b="1" dirty="0">
                <a:solidFill>
                  <a:srgbClr val="000000"/>
                </a:solidFill>
              </a:rPr>
              <a:t>Open :</a:t>
            </a:r>
            <a:r>
              <a:rPr lang="en" sz="16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The price of the first trade for any listed stock is its daily opening price(USD$)</a:t>
            </a:r>
          </a:p>
          <a:p>
            <a:pPr lvl="0">
              <a:spcBef>
                <a:spcPts val="0"/>
              </a:spcBef>
              <a:buNone/>
            </a:pPr>
            <a:r>
              <a:rPr lang="en" sz="1600" b="1" dirty="0">
                <a:solidFill>
                  <a:srgbClr val="000000"/>
                </a:solidFill>
              </a:rPr>
              <a:t>High:</a:t>
            </a:r>
            <a:r>
              <a:rPr lang="en" sz="1600" dirty="0">
                <a:solidFill>
                  <a:srgbClr val="000000"/>
                </a:solidFill>
              </a:rPr>
              <a:t> </a:t>
            </a:r>
            <a:r>
              <a:rPr lang="en" sz="16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Highest price at which a stock traded </a:t>
            </a:r>
            <a:r>
              <a:rPr lang="en" sz="1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during the course of the day (in US dollars)</a:t>
            </a:r>
          </a:p>
          <a:p>
            <a:pPr lvl="0">
              <a:spcBef>
                <a:spcPts val="0"/>
              </a:spcBef>
              <a:buNone/>
            </a:pPr>
            <a:r>
              <a:rPr lang="en" sz="1600" b="1" dirty="0">
                <a:solidFill>
                  <a:srgbClr val="000000"/>
                </a:solidFill>
              </a:rPr>
              <a:t>Low: </a:t>
            </a:r>
            <a:r>
              <a:rPr lang="en" sz="1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Lowest price at which a stock traded during the course of the day (in US dollars)</a:t>
            </a:r>
          </a:p>
          <a:p>
            <a:pPr lvl="0">
              <a:spcBef>
                <a:spcPts val="0"/>
              </a:spcBef>
              <a:buNone/>
            </a:pPr>
            <a:r>
              <a:rPr lang="en" sz="1600" b="1" dirty="0">
                <a:solidFill>
                  <a:srgbClr val="000000"/>
                </a:solidFill>
              </a:rPr>
              <a:t>Adjusted Close: </a:t>
            </a:r>
            <a:r>
              <a:rPr lang="en" sz="1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price of the stock at the closing of the trading adjusted with dividends (in US dollars)</a:t>
            </a:r>
          </a:p>
          <a:p>
            <a:pPr lvl="0">
              <a:spcBef>
                <a:spcPts val="0"/>
              </a:spcBef>
              <a:buNone/>
            </a:pPr>
            <a:r>
              <a:rPr lang="en" sz="1600" b="1" dirty="0">
                <a:solidFill>
                  <a:srgbClr val="000000"/>
                </a:solidFill>
              </a:rPr>
              <a:t>Volume: </a:t>
            </a:r>
            <a:r>
              <a:rPr lang="en" sz="1600" dirty="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Total Number  of a security that were traded during a given period of time</a:t>
            </a:r>
          </a:p>
        </p:txBody>
      </p:sp>
      <p:pic>
        <p:nvPicPr>
          <p:cNvPr id="101" name="Shape 101"/>
          <p:cNvPicPr preferRelativeResize="0"/>
          <p:nvPr/>
        </p:nvPicPr>
        <p:blipFill rotWithShape="1">
          <a:blip r:embed="rId3">
            <a:alphaModFix/>
          </a:blip>
          <a:srcRect l="1739"/>
          <a:stretch/>
        </p:blipFill>
        <p:spPr>
          <a:xfrm>
            <a:off x="0" y="1678149"/>
            <a:ext cx="4452999" cy="3465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B33-D85F-4FE0-8FE8-6B59B34018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250" y="488250"/>
            <a:ext cx="7531532" cy="665141"/>
          </a:xfrm>
        </p:spPr>
        <p:txBody>
          <a:bodyPr/>
          <a:lstStyle/>
          <a:p>
            <a:r>
              <a:rPr lang="en-US" sz="4000" dirty="0"/>
              <a:t>Parallel Processing – multiprocessing Library </a:t>
            </a: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F9C7AE13-75D6-42E2-ACFE-816D58D299B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27611871"/>
              </p:ext>
            </p:extLst>
          </p:nvPr>
        </p:nvGraphicFramePr>
        <p:xfrm>
          <a:off x="713509" y="1402773"/>
          <a:ext cx="6096000" cy="347159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82769816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DB1120-E051-4B17-97EA-19E79E691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7D05761-4364-40D5-BBB8-1FD7B9FFF0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493" y="488250"/>
            <a:ext cx="7759739" cy="3896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64661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79D16-A7F2-41BE-BD65-8DFC56665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D63670-773D-45EB-AFB5-222FD25391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444"/>
            <a:ext cx="3113376" cy="247420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F49C729-DF27-4D93-8753-84D5F0E66A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8716" y="143618"/>
            <a:ext cx="3193294" cy="23900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74687F6-61B2-426D-952B-5D7672F996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5339" y="2602361"/>
            <a:ext cx="3576921" cy="2405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34403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83097EE-C3EE-4E76-8AE4-91075AB636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250" y="488250"/>
            <a:ext cx="7344495" cy="320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46657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1E286C-B1B7-4511-821E-8D6A0EE38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" name="image214.png">
            <a:extLst>
              <a:ext uri="{FF2B5EF4-FFF2-40B4-BE49-F238E27FC236}">
                <a16:creationId xmlns:a16="http://schemas.microsoft.com/office/drawing/2014/main" id="{1F562CEE-722B-42DD-8E22-159C1CD18DFD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490250" y="488250"/>
            <a:ext cx="7853650" cy="3969450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205131733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881AF9-1928-4D17-AB51-CD8AAE8172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A4B080-D15E-442B-A4E2-C03C7EDD3F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250" y="789708"/>
            <a:ext cx="7988012" cy="2982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90198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0250" y="488250"/>
            <a:ext cx="8217652" cy="4090800"/>
          </a:xfrm>
        </p:spPr>
        <p:txBody>
          <a:bodyPr/>
          <a:lstStyle/>
          <a:p>
            <a:r>
              <a:rPr lang="en-IN" dirty="0" err="1"/>
              <a:t>Youtube</a:t>
            </a:r>
            <a:r>
              <a:rPr lang="en-IN" dirty="0"/>
              <a:t> link:</a:t>
            </a:r>
            <a:br>
              <a:rPr lang="en-IN" dirty="0"/>
            </a:br>
            <a:br>
              <a:rPr lang="en-IN" dirty="0">
                <a:solidFill>
                  <a:schemeClr val="bg2">
                    <a:lumMod val="75000"/>
                  </a:schemeClr>
                </a:solidFill>
              </a:rPr>
            </a:br>
            <a:r>
              <a:rPr lang="en-US" sz="1800" dirty="0">
                <a:solidFill>
                  <a:schemeClr val="bg2">
                    <a:lumMod val="75000"/>
                  </a:schemeClr>
                </a:solidFill>
                <a:hlinkClick r:id="rId2"/>
              </a:rPr>
              <a:t>https://youtu.be/LETQ6bjLGhQ</a:t>
            </a:r>
            <a:br>
              <a:rPr lang="en-IN" dirty="0">
                <a:solidFill>
                  <a:schemeClr val="bg2">
                    <a:lumMod val="75000"/>
                  </a:schemeClr>
                </a:solidFill>
              </a:rPr>
            </a:br>
            <a:endParaRPr lang="en-IN" sz="1800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70247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Shape 241"/>
          <p:cNvPicPr preferRelativeResize="0"/>
          <p:nvPr/>
        </p:nvPicPr>
        <p:blipFill rotWithShape="1">
          <a:blip r:embed="rId3">
            <a:alphaModFix/>
          </a:blip>
          <a:srcRect l="7783"/>
          <a:stretch/>
        </p:blipFill>
        <p:spPr>
          <a:xfrm>
            <a:off x="149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Shape 242"/>
          <p:cNvSpPr txBox="1">
            <a:spLocks noGrp="1"/>
          </p:cNvSpPr>
          <p:nvPr>
            <p:ph type="title"/>
          </p:nvPr>
        </p:nvSpPr>
        <p:spPr>
          <a:xfrm>
            <a:off x="3505350" y="2402675"/>
            <a:ext cx="4997700" cy="6123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Thank  You ! 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 txBox="1">
            <a:spLocks noGrp="1"/>
          </p:cNvSpPr>
          <p:nvPr>
            <p:ph type="title"/>
          </p:nvPr>
        </p:nvSpPr>
        <p:spPr>
          <a:xfrm>
            <a:off x="226077" y="357800"/>
            <a:ext cx="2808000" cy="953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800"/>
              <a:t>          Tools </a:t>
            </a:r>
          </a:p>
        </p:txBody>
      </p:sp>
      <p:sp>
        <p:nvSpPr>
          <p:cNvPr id="205" name="Shape 205"/>
          <p:cNvSpPr txBox="1"/>
          <p:nvPr/>
        </p:nvSpPr>
        <p:spPr>
          <a:xfrm>
            <a:off x="3541425" y="530000"/>
            <a:ext cx="5384400" cy="348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lnSpc>
                <a:spcPct val="112000"/>
              </a:lnSpc>
              <a:spcBef>
                <a:spcPts val="900"/>
              </a:spcBef>
              <a:buNone/>
            </a:pPr>
            <a:r>
              <a:rPr lang="en" sz="2000" dirty="0"/>
              <a:t>•</a:t>
            </a:r>
            <a:r>
              <a:rPr lang="en" sz="2000" b="1" dirty="0">
                <a:solidFill>
                  <a:srgbClr val="262626"/>
                </a:solidFill>
              </a:rPr>
              <a:t>Python</a:t>
            </a:r>
            <a:r>
              <a:rPr lang="en" sz="2000" dirty="0">
                <a:solidFill>
                  <a:srgbClr val="262626"/>
                </a:solidFill>
              </a:rPr>
              <a:t> – Data processing and Machine Learning Algorithm </a:t>
            </a:r>
          </a:p>
          <a:p>
            <a:pPr lvl="0" rtl="0">
              <a:lnSpc>
                <a:spcPct val="112000"/>
              </a:lnSpc>
              <a:spcBef>
                <a:spcPts val="900"/>
              </a:spcBef>
              <a:buNone/>
            </a:pPr>
            <a:r>
              <a:rPr lang="en" sz="2000" dirty="0"/>
              <a:t>•</a:t>
            </a:r>
            <a:r>
              <a:rPr lang="en" sz="2000" b="1" dirty="0">
                <a:solidFill>
                  <a:srgbClr val="262626"/>
                </a:solidFill>
              </a:rPr>
              <a:t>Docker</a:t>
            </a:r>
            <a:r>
              <a:rPr lang="en" sz="2000" dirty="0">
                <a:solidFill>
                  <a:srgbClr val="262626"/>
                </a:solidFill>
              </a:rPr>
              <a:t> – For easy distribution and submission.</a:t>
            </a:r>
          </a:p>
          <a:p>
            <a:pPr lvl="0" rtl="0">
              <a:lnSpc>
                <a:spcPct val="112000"/>
              </a:lnSpc>
              <a:spcBef>
                <a:spcPts val="900"/>
              </a:spcBef>
              <a:buNone/>
            </a:pPr>
            <a:r>
              <a:rPr lang="en" sz="2000" dirty="0"/>
              <a:t>•</a:t>
            </a:r>
            <a:r>
              <a:rPr lang="en" sz="2000" b="1" dirty="0"/>
              <a:t>Python </a:t>
            </a:r>
            <a:r>
              <a:rPr lang="en" sz="2000" dirty="0">
                <a:solidFill>
                  <a:srgbClr val="262626"/>
                </a:solidFill>
              </a:rPr>
              <a:t>– Web application, REST API.</a:t>
            </a:r>
          </a:p>
          <a:p>
            <a:pPr>
              <a:lnSpc>
                <a:spcPct val="112000"/>
              </a:lnSpc>
              <a:spcBef>
                <a:spcPts val="900"/>
              </a:spcBef>
            </a:pPr>
            <a:r>
              <a:rPr lang="en" sz="2000" dirty="0"/>
              <a:t>•</a:t>
            </a:r>
            <a:r>
              <a:rPr lang="en" sz="2000" b="1" dirty="0"/>
              <a:t>Amazon </a:t>
            </a:r>
            <a:r>
              <a:rPr lang="en" sz="2000" dirty="0">
                <a:solidFill>
                  <a:srgbClr val="262626"/>
                </a:solidFill>
              </a:rPr>
              <a:t>– EC2, S3.</a:t>
            </a:r>
          </a:p>
          <a:p>
            <a:pPr lvl="0" rtl="0">
              <a:lnSpc>
                <a:spcPct val="112000"/>
              </a:lnSpc>
              <a:spcBef>
                <a:spcPts val="900"/>
              </a:spcBef>
              <a:buNone/>
            </a:pPr>
            <a:endParaRPr lang="en" sz="2000" dirty="0">
              <a:solidFill>
                <a:srgbClr val="262626"/>
              </a:solidFill>
            </a:endParaRPr>
          </a:p>
          <a:p>
            <a:pPr lvl="0" rtl="0">
              <a:lnSpc>
                <a:spcPct val="112000"/>
              </a:lnSpc>
              <a:spcBef>
                <a:spcPts val="900"/>
              </a:spcBef>
              <a:buNone/>
            </a:pPr>
            <a:endParaRPr lang="en" sz="2000" dirty="0">
              <a:solidFill>
                <a:srgbClr val="262626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Shape 210"/>
          <p:cNvPicPr preferRelativeResize="0"/>
          <p:nvPr/>
        </p:nvPicPr>
        <p:blipFill rotWithShape="1">
          <a:blip r:embed="rId3">
            <a:alphaModFix/>
          </a:blip>
          <a:srcRect b="9477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Shape 211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/>
              <a:t>Web Application </a:t>
            </a:r>
            <a:r>
              <a:rPr lang="en" dirty="0"/>
              <a:t> </a:t>
            </a: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6A0B235-27C9-4C0B-92C4-56D81039D4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23875"/>
            <a:ext cx="9144000" cy="409575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1141</TotalTime>
  <Words>399</Words>
  <Application>Microsoft Office PowerPoint</Application>
  <PresentationFormat>On-screen Show (16:9)</PresentationFormat>
  <Paragraphs>79</Paragraphs>
  <Slides>67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70" baseType="lpstr">
      <vt:lpstr>Roboto</vt:lpstr>
      <vt:lpstr>Arial</vt:lpstr>
      <vt:lpstr>material</vt:lpstr>
      <vt:lpstr>Machine Learning on Stock Market Data</vt:lpstr>
      <vt:lpstr>Problem Statement </vt:lpstr>
      <vt:lpstr>The solution</vt:lpstr>
      <vt:lpstr>Selected Top 5 Stock Market </vt:lpstr>
      <vt:lpstr>1.Data Ingestion    We are taking the data from the YAHOO Finance as the Financial Data, from the Reddit TOP News and Twitter Feeds as input for performing sentiment Analysis. </vt:lpstr>
      <vt:lpstr>Sample Dataset : </vt:lpstr>
      <vt:lpstr>          Tools </vt:lpstr>
      <vt:lpstr>Web Application 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Dow 30  Data Import from all the major Market Indicators around the World NASDAQ Composite (^IXIC Yahoo Finance) - USA Dow Jones Industrial Average (^DJI Yahoo Finance) -USA Frankfurt DAX (^GDAXI Yahoo Finance) - Germany London FTSE-100 (^FTSE Yahoo Finance) - UK Paris CAC 40 (^FCHI Yahoo Finance) - France Tokyo Nikkei-225 (^N225 Yahoo Finance) - Japan Hong Kong Hang Seng (^HSI Yahoo Finance) - China (H/K) Australia ASX-200 (^AXJO Yahoo Finance) - Australia </vt:lpstr>
      <vt:lpstr>Data Wrangling :   Handling Missing Data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Neural Network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Parallel Processing – multiprocessing Library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Youtube link:  https://youtu.be/LETQ6bjLGhQ </vt:lpstr>
      <vt:lpstr>Thank  You !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 on Stock Market Data</dc:title>
  <dc:creator>khushbu Parekh</dc:creator>
  <cp:lastModifiedBy>Tapadyuti Maiti</cp:lastModifiedBy>
  <cp:revision>30</cp:revision>
  <dcterms:modified xsi:type="dcterms:W3CDTF">2017-08-19T16:23:38Z</dcterms:modified>
</cp:coreProperties>
</file>